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75" r:id="rId3"/>
    <p:sldId id="261" r:id="rId4"/>
    <p:sldId id="265" r:id="rId5"/>
    <p:sldId id="277" r:id="rId6"/>
    <p:sldId id="267" r:id="rId7"/>
    <p:sldId id="268" r:id="rId8"/>
    <p:sldId id="281" r:id="rId9"/>
    <p:sldId id="282" r:id="rId10"/>
    <p:sldId id="283" r:id="rId11"/>
    <p:sldId id="284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0033CC"/>
    <a:srgbClr val="33CCFF"/>
    <a:srgbClr val="00FF99"/>
    <a:srgbClr val="0099CC"/>
    <a:srgbClr val="00CCFF"/>
    <a:srgbClr val="003366"/>
    <a:srgbClr val="33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vertBarState="maximized">
    <p:restoredLeft sz="18289" autoAdjust="0"/>
    <p:restoredTop sz="94664" autoAdjust="0"/>
  </p:normalViewPr>
  <p:slideViewPr>
    <p:cSldViewPr>
      <p:cViewPr varScale="1">
        <p:scale>
          <a:sx n="74" d="100"/>
          <a:sy n="74" d="100"/>
        </p:scale>
        <p:origin x="-7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B598ED-DFFE-48E6-89EB-B99328591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3D08CF-F60D-45BF-9853-C37589448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9613" y="274638"/>
            <a:ext cx="1874837" cy="5973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5100" y="274638"/>
            <a:ext cx="5472113" cy="5973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912E7BA-12BA-4DCB-B5CF-746452359B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2F3E68-5187-43D6-8EE9-05D912F6C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4D29DE-768B-46F3-90C9-2E6542DD69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100" y="1447800"/>
            <a:ext cx="36734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60975" y="1447800"/>
            <a:ext cx="3673475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4C73B8-87AD-451E-B81A-C15B33D45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97A6CA-C315-413A-A2F7-CCC3AA672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DD0091-73F5-47B2-A29C-3FA9868CD3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0421AA-AA1A-4002-918B-1F9076CD6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F42F51-595F-4BE1-93B2-171A62AC4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224E65-FE4D-41BD-96CB-2524FF9C6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3" name="Овал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" name="Овал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134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6" name="Дата 6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EC3BE76-652C-41D1-9097-1830979885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>
          <a:solidFill>
            <a:schemeClr val="tx1"/>
          </a:solidFill>
          <a:latin typeface="+mn-lt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>
          <a:solidFill>
            <a:schemeClr val="tx1"/>
          </a:solidFill>
          <a:latin typeface="+mn-lt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5pPr>
      <a:lvl6pPr marL="17541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6pPr>
      <a:lvl7pPr marL="22113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7pPr>
      <a:lvl8pPr marL="26685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8pPr>
      <a:lvl9pPr marL="31257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81534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Тригонометрия. </a:t>
            </a:r>
            <a:br>
              <a:rPr lang="ru-RU" sz="40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sz="4000" b="1" kern="1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cs typeface="Arial"/>
              </a:rPr>
              <a:t>Единичная окружность</a:t>
            </a:r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10" name="Group 2"/>
          <p:cNvGrpSpPr>
            <a:grpSpLocks/>
          </p:cNvGrpSpPr>
          <p:nvPr/>
        </p:nvGrpSpPr>
        <p:grpSpPr bwMode="auto">
          <a:xfrm>
            <a:off x="1066800" y="0"/>
            <a:ext cx="8077200" cy="6858000"/>
            <a:chOff x="672" y="0"/>
            <a:chExt cx="5088" cy="4320"/>
          </a:xfrm>
        </p:grpSpPr>
        <p:sp>
          <p:nvSpPr>
            <p:cNvPr id="68611" name="Rectangle 3"/>
            <p:cNvSpPr>
              <a:spLocks noChangeArrowheads="1"/>
            </p:cNvSpPr>
            <p:nvPr/>
          </p:nvSpPr>
          <p:spPr bwMode="auto">
            <a:xfrm>
              <a:off x="672" y="0"/>
              <a:ext cx="5088" cy="4320"/>
            </a:xfrm>
            <a:prstGeom prst="rect">
              <a:avLst/>
            </a:prstGeom>
            <a:solidFill>
              <a:srgbClr val="336600"/>
            </a:solidFill>
            <a:ln w="762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  <p:sp>
          <p:nvSpPr>
            <p:cNvPr id="68612" name="Rectangle 4"/>
            <p:cNvSpPr>
              <a:spLocks noChangeArrowheads="1"/>
            </p:cNvSpPr>
            <p:nvPr/>
          </p:nvSpPr>
          <p:spPr bwMode="auto">
            <a:xfrm>
              <a:off x="3120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3" name="Rectangle 5"/>
            <p:cNvSpPr>
              <a:spLocks noChangeArrowheads="1"/>
            </p:cNvSpPr>
            <p:nvPr/>
          </p:nvSpPr>
          <p:spPr bwMode="auto">
            <a:xfrm>
              <a:off x="3120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4" name="Rectangle 6"/>
            <p:cNvSpPr>
              <a:spLocks noChangeArrowheads="1"/>
            </p:cNvSpPr>
            <p:nvPr/>
          </p:nvSpPr>
          <p:spPr bwMode="auto">
            <a:xfrm>
              <a:off x="3120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5" name="Rectangle 7"/>
            <p:cNvSpPr>
              <a:spLocks noChangeArrowheads="1"/>
            </p:cNvSpPr>
            <p:nvPr/>
          </p:nvSpPr>
          <p:spPr bwMode="auto">
            <a:xfrm>
              <a:off x="3792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6" name="Rectangle 8"/>
            <p:cNvSpPr>
              <a:spLocks noChangeArrowheads="1"/>
            </p:cNvSpPr>
            <p:nvPr/>
          </p:nvSpPr>
          <p:spPr bwMode="auto">
            <a:xfrm>
              <a:off x="3792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3792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8" name="Rectangle 10"/>
            <p:cNvSpPr>
              <a:spLocks noChangeArrowheads="1"/>
            </p:cNvSpPr>
            <p:nvPr/>
          </p:nvSpPr>
          <p:spPr bwMode="auto">
            <a:xfrm>
              <a:off x="1776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19" name="Rectangle 11"/>
            <p:cNvSpPr>
              <a:spLocks noChangeArrowheads="1"/>
            </p:cNvSpPr>
            <p:nvPr/>
          </p:nvSpPr>
          <p:spPr bwMode="auto">
            <a:xfrm>
              <a:off x="1776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1776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21" name="Rectangle 13"/>
            <p:cNvSpPr>
              <a:spLocks noChangeArrowheads="1"/>
            </p:cNvSpPr>
            <p:nvPr/>
          </p:nvSpPr>
          <p:spPr bwMode="auto">
            <a:xfrm>
              <a:off x="2448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22" name="Rectangle 14"/>
            <p:cNvSpPr>
              <a:spLocks noChangeArrowheads="1"/>
            </p:cNvSpPr>
            <p:nvPr/>
          </p:nvSpPr>
          <p:spPr bwMode="auto">
            <a:xfrm>
              <a:off x="2448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23" name="Rectangle 15"/>
            <p:cNvSpPr>
              <a:spLocks noChangeArrowheads="1"/>
            </p:cNvSpPr>
            <p:nvPr/>
          </p:nvSpPr>
          <p:spPr bwMode="auto">
            <a:xfrm>
              <a:off x="2448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24" name="Rectangle 16"/>
            <p:cNvSpPr>
              <a:spLocks noChangeArrowheads="1"/>
            </p:cNvSpPr>
            <p:nvPr/>
          </p:nvSpPr>
          <p:spPr bwMode="auto">
            <a:xfrm>
              <a:off x="2448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25" name="Rectangle 17"/>
            <p:cNvSpPr>
              <a:spLocks noChangeArrowheads="1"/>
            </p:cNvSpPr>
            <p:nvPr/>
          </p:nvSpPr>
          <p:spPr bwMode="auto">
            <a:xfrm>
              <a:off x="3792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26" name="Rectangle 18"/>
            <p:cNvSpPr>
              <a:spLocks noChangeArrowheads="1"/>
            </p:cNvSpPr>
            <p:nvPr/>
          </p:nvSpPr>
          <p:spPr bwMode="auto">
            <a:xfrm>
              <a:off x="1776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8627" name="Line 19"/>
            <p:cNvSpPr>
              <a:spLocks noChangeShapeType="1"/>
            </p:cNvSpPr>
            <p:nvPr/>
          </p:nvSpPr>
          <p:spPr bwMode="auto">
            <a:xfrm>
              <a:off x="1488" y="2352"/>
              <a:ext cx="3936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8628" name="Line 20"/>
            <p:cNvSpPr>
              <a:spLocks noChangeShapeType="1"/>
            </p:cNvSpPr>
            <p:nvPr/>
          </p:nvSpPr>
          <p:spPr bwMode="auto">
            <a:xfrm flipH="1" flipV="1">
              <a:off x="3120" y="480"/>
              <a:ext cx="0" cy="36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8629" name="Text Box 21"/>
            <p:cNvSpPr txBox="1">
              <a:spLocks noChangeArrowheads="1"/>
            </p:cNvSpPr>
            <p:nvPr/>
          </p:nvSpPr>
          <p:spPr bwMode="auto">
            <a:xfrm>
              <a:off x="5184" y="254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BFBFB"/>
                  </a:solidFill>
                </a:rPr>
                <a:t>Х</a:t>
              </a:r>
            </a:p>
          </p:txBody>
        </p:sp>
        <p:sp>
          <p:nvSpPr>
            <p:cNvPr id="68630" name="Text Box 22"/>
            <p:cNvSpPr txBox="1">
              <a:spLocks noChangeArrowheads="1"/>
            </p:cNvSpPr>
            <p:nvPr/>
          </p:nvSpPr>
          <p:spPr bwMode="auto">
            <a:xfrm>
              <a:off x="2784" y="43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8F8F8"/>
                  </a:solidFill>
                </a:rPr>
                <a:t>у</a:t>
              </a:r>
            </a:p>
          </p:txBody>
        </p:sp>
        <p:sp>
          <p:nvSpPr>
            <p:cNvPr id="68631" name="Text Box 23"/>
            <p:cNvSpPr txBox="1">
              <a:spLocks noChangeArrowheads="1"/>
            </p:cNvSpPr>
            <p:nvPr/>
          </p:nvSpPr>
          <p:spPr bwMode="auto">
            <a:xfrm>
              <a:off x="3120" y="369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68632" name="Text Box 24"/>
            <p:cNvSpPr txBox="1">
              <a:spLocks noChangeArrowheads="1"/>
            </p:cNvSpPr>
            <p:nvPr/>
          </p:nvSpPr>
          <p:spPr bwMode="auto">
            <a:xfrm>
              <a:off x="3120" y="7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68633" name="Text Box 25"/>
            <p:cNvSpPr txBox="1">
              <a:spLocks noChangeArrowheads="1"/>
            </p:cNvSpPr>
            <p:nvPr/>
          </p:nvSpPr>
          <p:spPr bwMode="auto">
            <a:xfrm>
              <a:off x="4464" y="206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68634" name="Text Box 26"/>
            <p:cNvSpPr txBox="1">
              <a:spLocks noChangeArrowheads="1"/>
            </p:cNvSpPr>
            <p:nvPr/>
          </p:nvSpPr>
          <p:spPr bwMode="auto">
            <a:xfrm>
              <a:off x="1488" y="235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68635" name="Oval 27"/>
            <p:cNvSpPr>
              <a:spLocks noChangeArrowheads="1"/>
            </p:cNvSpPr>
            <p:nvPr/>
          </p:nvSpPr>
          <p:spPr bwMode="auto">
            <a:xfrm>
              <a:off x="1728" y="230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8636" name="Oval 28"/>
            <p:cNvSpPr>
              <a:spLocks noChangeArrowheads="1"/>
            </p:cNvSpPr>
            <p:nvPr/>
          </p:nvSpPr>
          <p:spPr bwMode="auto">
            <a:xfrm>
              <a:off x="3072" y="3648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8637" name="Oval 29"/>
            <p:cNvSpPr>
              <a:spLocks noChangeArrowheads="1"/>
            </p:cNvSpPr>
            <p:nvPr/>
          </p:nvSpPr>
          <p:spPr bwMode="auto">
            <a:xfrm>
              <a:off x="3072" y="960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8638" name="Oval 30"/>
            <p:cNvSpPr>
              <a:spLocks noChangeArrowheads="1"/>
            </p:cNvSpPr>
            <p:nvPr/>
          </p:nvSpPr>
          <p:spPr bwMode="auto">
            <a:xfrm>
              <a:off x="4416" y="2256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8640" name="Rectangle 32"/>
            <p:cNvSpPr>
              <a:spLocks noChangeArrowheads="1"/>
            </p:cNvSpPr>
            <p:nvPr/>
          </p:nvSpPr>
          <p:spPr bwMode="auto">
            <a:xfrm>
              <a:off x="3120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8641" name="Group 33"/>
            <p:cNvGrpSpPr>
              <a:grpSpLocks/>
            </p:cNvGrpSpPr>
            <p:nvPr/>
          </p:nvGrpSpPr>
          <p:grpSpPr bwMode="auto">
            <a:xfrm>
              <a:off x="1200" y="336"/>
              <a:ext cx="4320" cy="3696"/>
              <a:chOff x="1200" y="336"/>
              <a:chExt cx="4320" cy="3696"/>
            </a:xfrm>
          </p:grpSpPr>
          <p:sp>
            <p:nvSpPr>
              <p:cNvPr id="68642" name="Text Box 34"/>
              <p:cNvSpPr txBox="1">
                <a:spLocks noChangeArrowheads="1"/>
              </p:cNvSpPr>
              <p:nvPr/>
            </p:nvSpPr>
            <p:spPr bwMode="auto">
              <a:xfrm>
                <a:off x="5040" y="336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</a:t>
                </a:r>
              </a:p>
            </p:txBody>
          </p:sp>
          <p:sp>
            <p:nvSpPr>
              <p:cNvPr id="68643" name="Text Box 35"/>
              <p:cNvSpPr txBox="1">
                <a:spLocks noChangeArrowheads="1"/>
              </p:cNvSpPr>
              <p:nvPr/>
            </p:nvSpPr>
            <p:spPr bwMode="auto">
              <a:xfrm>
                <a:off x="1344" y="38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II</a:t>
                </a:r>
              </a:p>
            </p:txBody>
          </p:sp>
          <p:sp>
            <p:nvSpPr>
              <p:cNvPr id="68644" name="Text Box 36"/>
              <p:cNvSpPr txBox="1">
                <a:spLocks noChangeArrowheads="1"/>
              </p:cNvSpPr>
              <p:nvPr/>
            </p:nvSpPr>
            <p:spPr bwMode="auto">
              <a:xfrm>
                <a:off x="1200" y="374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III</a:t>
                </a:r>
              </a:p>
            </p:txBody>
          </p:sp>
          <p:sp>
            <p:nvSpPr>
              <p:cNvPr id="68645" name="Text Box 37"/>
              <p:cNvSpPr txBox="1">
                <a:spLocks noChangeArrowheads="1"/>
              </p:cNvSpPr>
              <p:nvPr/>
            </p:nvSpPr>
            <p:spPr bwMode="auto">
              <a:xfrm>
                <a:off x="5088" y="374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IV</a:t>
                </a:r>
              </a:p>
            </p:txBody>
          </p:sp>
        </p:grpSp>
      </p:grpSp>
      <p:sp>
        <p:nvSpPr>
          <p:cNvPr id="68647" name="Rectangle 39"/>
          <p:cNvSpPr>
            <a:spLocks/>
          </p:cNvSpPr>
          <p:nvPr/>
        </p:nvSpPr>
        <p:spPr bwMode="auto">
          <a:xfrm>
            <a:off x="7162800" y="5181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>
                <a:solidFill>
                  <a:srgbClr val="00FF99"/>
                </a:solidFill>
              </a:rPr>
              <a:t>tg</a:t>
            </a:r>
            <a:r>
              <a:rPr lang="en-US" sz="2400" i="1">
                <a:solidFill>
                  <a:srgbClr val="00FF99"/>
                </a:solidFill>
              </a:rPr>
              <a:t> </a:t>
            </a:r>
            <a:r>
              <a:rPr lang="el-GR" sz="2800" i="1">
                <a:solidFill>
                  <a:srgbClr val="00FF99"/>
                </a:solidFill>
                <a:cs typeface="Arial" charset="0"/>
              </a:rPr>
              <a:t>α</a:t>
            </a:r>
          </a:p>
        </p:txBody>
      </p:sp>
      <p:sp>
        <p:nvSpPr>
          <p:cNvPr id="68656" name="Line 48"/>
          <p:cNvSpPr>
            <a:spLocks noChangeShapeType="1"/>
          </p:cNvSpPr>
          <p:nvPr/>
        </p:nvSpPr>
        <p:spPr bwMode="auto">
          <a:xfrm>
            <a:off x="2438400" y="3733800"/>
            <a:ext cx="61722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662" name="Rectangle 54"/>
          <p:cNvSpPr>
            <a:spLocks noChangeArrowheads="1"/>
          </p:cNvSpPr>
          <p:nvPr/>
        </p:nvSpPr>
        <p:spPr bwMode="auto">
          <a:xfrm>
            <a:off x="4953000" y="1600200"/>
            <a:ext cx="2133600" cy="2133600"/>
          </a:xfrm>
          <a:prstGeom prst="rect">
            <a:avLst/>
          </a:prstGeom>
          <a:solidFill>
            <a:srgbClr val="FF99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63" name="Rectangle 55"/>
          <p:cNvSpPr>
            <a:spLocks noChangeArrowheads="1"/>
          </p:cNvSpPr>
          <p:nvPr/>
        </p:nvSpPr>
        <p:spPr bwMode="auto">
          <a:xfrm>
            <a:off x="2819400" y="3733800"/>
            <a:ext cx="2133600" cy="2133600"/>
          </a:xfrm>
          <a:prstGeom prst="rect">
            <a:avLst/>
          </a:prstGeom>
          <a:solidFill>
            <a:srgbClr val="FF99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64" name="Rectangle 56"/>
          <p:cNvSpPr>
            <a:spLocks noChangeArrowheads="1"/>
          </p:cNvSpPr>
          <p:nvPr/>
        </p:nvSpPr>
        <p:spPr bwMode="auto">
          <a:xfrm>
            <a:off x="4953000" y="3733800"/>
            <a:ext cx="2133600" cy="2133600"/>
          </a:xfrm>
          <a:prstGeom prst="rect">
            <a:avLst/>
          </a:prstGeom>
          <a:solidFill>
            <a:srgbClr val="33CCFF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65" name="Rectangle 57"/>
          <p:cNvSpPr>
            <a:spLocks noChangeArrowheads="1"/>
          </p:cNvSpPr>
          <p:nvPr/>
        </p:nvSpPr>
        <p:spPr bwMode="auto">
          <a:xfrm>
            <a:off x="2819400" y="1600200"/>
            <a:ext cx="2133600" cy="2133600"/>
          </a:xfrm>
          <a:prstGeom prst="rect">
            <a:avLst/>
          </a:prstGeom>
          <a:solidFill>
            <a:srgbClr val="33CCFF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49" name="Rectangle 41"/>
          <p:cNvSpPr>
            <a:spLocks/>
          </p:cNvSpPr>
          <p:nvPr/>
        </p:nvSpPr>
        <p:spPr bwMode="auto">
          <a:xfrm>
            <a:off x="3962400" y="2667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600" b="1">
                <a:solidFill>
                  <a:srgbClr val="0033CC"/>
                </a:solidFill>
                <a:cs typeface="Arial" charset="0"/>
              </a:rPr>
              <a:t>–</a:t>
            </a:r>
            <a:endParaRPr lang="ru-RU" sz="3600" b="1">
              <a:solidFill>
                <a:srgbClr val="0033CC"/>
              </a:solidFill>
              <a:cs typeface="Arial" charset="0"/>
            </a:endParaRPr>
          </a:p>
        </p:txBody>
      </p:sp>
      <p:sp>
        <p:nvSpPr>
          <p:cNvPr id="68650" name="Rectangle 42"/>
          <p:cNvSpPr>
            <a:spLocks/>
          </p:cNvSpPr>
          <p:nvPr/>
        </p:nvSpPr>
        <p:spPr bwMode="auto">
          <a:xfrm>
            <a:off x="5486400" y="2667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>
                <a:solidFill>
                  <a:srgbClr val="CC3300"/>
                </a:solidFill>
              </a:rPr>
              <a:t>+</a:t>
            </a:r>
          </a:p>
        </p:txBody>
      </p:sp>
      <p:sp>
        <p:nvSpPr>
          <p:cNvPr id="68653" name="Rectangle 45"/>
          <p:cNvSpPr>
            <a:spLocks/>
          </p:cNvSpPr>
          <p:nvPr/>
        </p:nvSpPr>
        <p:spPr bwMode="auto">
          <a:xfrm>
            <a:off x="3962400" y="41148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>
                <a:solidFill>
                  <a:srgbClr val="CC3300"/>
                </a:solidFill>
                <a:cs typeface="Arial" charset="0"/>
              </a:rPr>
              <a:t>+</a:t>
            </a:r>
            <a:r>
              <a:rPr lang="en-US" sz="3600" b="1">
                <a:solidFill>
                  <a:srgbClr val="FFFF00"/>
                </a:solidFill>
              </a:rPr>
              <a:t> </a:t>
            </a:r>
            <a:endParaRPr lang="ru-RU" sz="3600" b="1">
              <a:solidFill>
                <a:srgbClr val="FFFF00"/>
              </a:solidFill>
            </a:endParaRPr>
          </a:p>
        </p:txBody>
      </p:sp>
      <p:sp>
        <p:nvSpPr>
          <p:cNvPr id="68654" name="Rectangle 46"/>
          <p:cNvSpPr>
            <a:spLocks/>
          </p:cNvSpPr>
          <p:nvPr/>
        </p:nvSpPr>
        <p:spPr bwMode="auto">
          <a:xfrm>
            <a:off x="5410200" y="41148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600" b="1">
                <a:solidFill>
                  <a:srgbClr val="0033CC"/>
                </a:solidFill>
                <a:cs typeface="Arial" charset="0"/>
              </a:rPr>
              <a:t>–</a:t>
            </a:r>
            <a:r>
              <a:rPr lang="en-US" sz="3600" b="1">
                <a:solidFill>
                  <a:srgbClr val="FFFF00"/>
                </a:solidFill>
              </a:rPr>
              <a:t> </a:t>
            </a:r>
            <a:endParaRPr lang="ru-RU" sz="3600" b="1">
              <a:solidFill>
                <a:srgbClr val="FFFF00"/>
              </a:solidFill>
            </a:endParaRPr>
          </a:p>
        </p:txBody>
      </p:sp>
      <p:sp>
        <p:nvSpPr>
          <p:cNvPr id="68669" name="Line 61"/>
          <p:cNvSpPr>
            <a:spLocks noChangeShapeType="1"/>
          </p:cNvSpPr>
          <p:nvPr/>
        </p:nvSpPr>
        <p:spPr bwMode="auto">
          <a:xfrm>
            <a:off x="1524000" y="1600200"/>
            <a:ext cx="73914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661" name="Freeform 53"/>
          <p:cNvSpPr>
            <a:spLocks/>
          </p:cNvSpPr>
          <p:nvPr/>
        </p:nvSpPr>
        <p:spPr bwMode="auto">
          <a:xfrm>
            <a:off x="1530350" y="1593850"/>
            <a:ext cx="3346450" cy="6350"/>
          </a:xfrm>
          <a:custGeom>
            <a:avLst/>
            <a:gdLst/>
            <a:ahLst/>
            <a:cxnLst>
              <a:cxn ang="0">
                <a:pos x="2108" y="4"/>
              </a:cxn>
              <a:cxn ang="0">
                <a:pos x="0" y="0"/>
              </a:cxn>
            </a:cxnLst>
            <a:rect l="0" t="0" r="r" b="b"/>
            <a:pathLst>
              <a:path w="2108" h="4">
                <a:moveTo>
                  <a:pt x="2108" y="4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668" name="Line 60"/>
          <p:cNvSpPr>
            <a:spLocks noChangeShapeType="1"/>
          </p:cNvSpPr>
          <p:nvPr/>
        </p:nvSpPr>
        <p:spPr bwMode="auto">
          <a:xfrm flipV="1">
            <a:off x="7086600" y="228600"/>
            <a:ext cx="0" cy="6324600"/>
          </a:xfrm>
          <a:prstGeom prst="line">
            <a:avLst/>
          </a:prstGeom>
          <a:noFill/>
          <a:ln w="57150">
            <a:solidFill>
              <a:srgbClr val="00FF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652" name="Freeform 44"/>
          <p:cNvSpPr>
            <a:spLocks/>
          </p:cNvSpPr>
          <p:nvPr/>
        </p:nvSpPr>
        <p:spPr bwMode="auto">
          <a:xfrm>
            <a:off x="7080250" y="3733800"/>
            <a:ext cx="6350" cy="2806700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1768"/>
              </a:cxn>
            </a:cxnLst>
            <a:rect l="0" t="0" r="r" b="b"/>
            <a:pathLst>
              <a:path w="4" h="1768">
                <a:moveTo>
                  <a:pt x="4" y="0"/>
                </a:moveTo>
                <a:lnTo>
                  <a:pt x="0" y="1768"/>
                </a:lnTo>
              </a:path>
            </a:pathLst>
          </a:custGeom>
          <a:noFill/>
          <a:ln w="571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648" name="Freeform 40"/>
          <p:cNvSpPr>
            <a:spLocks/>
          </p:cNvSpPr>
          <p:nvPr/>
        </p:nvSpPr>
        <p:spPr bwMode="auto">
          <a:xfrm>
            <a:off x="7086600" y="228600"/>
            <a:ext cx="6350" cy="3517900"/>
          </a:xfrm>
          <a:custGeom>
            <a:avLst/>
            <a:gdLst/>
            <a:ahLst/>
            <a:cxnLst>
              <a:cxn ang="0">
                <a:pos x="4" y="2216"/>
              </a:cxn>
              <a:cxn ang="0">
                <a:pos x="0" y="0"/>
              </a:cxn>
            </a:cxnLst>
            <a:rect l="0" t="0" r="r" b="b"/>
            <a:pathLst>
              <a:path w="4" h="2216">
                <a:moveTo>
                  <a:pt x="4" y="2216"/>
                </a:moveTo>
                <a:lnTo>
                  <a:pt x="0" y="0"/>
                </a:lnTo>
              </a:path>
            </a:pathLst>
          </a:cu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660" name="Freeform 52"/>
          <p:cNvSpPr>
            <a:spLocks/>
          </p:cNvSpPr>
          <p:nvPr/>
        </p:nvSpPr>
        <p:spPr bwMode="auto">
          <a:xfrm>
            <a:off x="4876800" y="1600200"/>
            <a:ext cx="4038600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544" y="4"/>
              </a:cxn>
            </a:cxnLst>
            <a:rect l="0" t="0" r="r" b="b"/>
            <a:pathLst>
              <a:path w="2544" h="4">
                <a:moveTo>
                  <a:pt x="0" y="0"/>
                </a:moveTo>
                <a:lnTo>
                  <a:pt x="2544" y="4"/>
                </a:lnTo>
              </a:path>
            </a:pathLst>
          </a:cu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8655" name="Oval 47"/>
          <p:cNvSpPr>
            <a:spLocks noChangeArrowheads="1"/>
          </p:cNvSpPr>
          <p:nvPr/>
        </p:nvSpPr>
        <p:spPr bwMode="auto">
          <a:xfrm>
            <a:off x="2819400" y="1600200"/>
            <a:ext cx="4267200" cy="4267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66" name="Rectangle 58"/>
          <p:cNvSpPr>
            <a:spLocks/>
          </p:cNvSpPr>
          <p:nvPr/>
        </p:nvSpPr>
        <p:spPr bwMode="auto">
          <a:xfrm>
            <a:off x="1981200" y="1066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>
                <a:solidFill>
                  <a:srgbClr val="33CCFF"/>
                </a:solidFill>
              </a:rPr>
              <a:t>ctg</a:t>
            </a:r>
            <a:r>
              <a:rPr lang="en-US" sz="2400" i="1">
                <a:solidFill>
                  <a:srgbClr val="33CCFF"/>
                </a:solidFill>
              </a:rPr>
              <a:t> </a:t>
            </a:r>
            <a:r>
              <a:rPr lang="el-GR" sz="2800" i="1">
                <a:solidFill>
                  <a:srgbClr val="33CCFF"/>
                </a:solidFill>
                <a:cs typeface="Arial" charset="0"/>
              </a:rPr>
              <a:t>α</a:t>
            </a:r>
          </a:p>
        </p:txBody>
      </p:sp>
      <p:sp>
        <p:nvSpPr>
          <p:cNvPr id="68657" name="Rectangle 49"/>
          <p:cNvSpPr>
            <a:spLocks noChangeArrowheads="1"/>
          </p:cNvSpPr>
          <p:nvPr/>
        </p:nvSpPr>
        <p:spPr bwMode="auto">
          <a:xfrm>
            <a:off x="0" y="0"/>
            <a:ext cx="9144000" cy="70866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58" name="Rectangle 50"/>
          <p:cNvSpPr>
            <a:spLocks noGrp="1"/>
          </p:cNvSpPr>
          <p:nvPr>
            <p:ph type="title" idx="4294967295"/>
          </p:nvPr>
        </p:nvSpPr>
        <p:spPr bwMode="auto">
          <a:xfrm>
            <a:off x="1258888" y="2878138"/>
            <a:ext cx="7558087" cy="1079500"/>
          </a:xfrm>
          <a:noFill/>
        </p:spPr>
        <p:txBody>
          <a:bodyPr/>
          <a:lstStyle/>
          <a:p>
            <a:pPr algn="ctr"/>
            <a:r>
              <a:rPr lang="ru-RU" sz="2400" b="1">
                <a:solidFill>
                  <a:srgbClr val="008000"/>
                </a:solidFill>
                <a:latin typeface="Arial" charset="0"/>
              </a:rPr>
              <a:t>Знаки функций </a:t>
            </a:r>
            <a:r>
              <a:rPr lang="en-US" sz="2400" b="1" i="1">
                <a:solidFill>
                  <a:srgbClr val="008000"/>
                </a:solidFill>
                <a:latin typeface="Arial" charset="0"/>
              </a:rPr>
              <a:t>tg</a:t>
            </a:r>
            <a:r>
              <a:rPr lang="ru-RU" sz="2400" b="1" i="1">
                <a:solidFill>
                  <a:srgbClr val="008000"/>
                </a:solidFill>
                <a:latin typeface="Arial" charset="0"/>
              </a:rPr>
              <a:t> </a:t>
            </a:r>
            <a:r>
              <a:rPr lang="ru-RU" sz="3200" b="1" i="1">
                <a:solidFill>
                  <a:srgbClr val="008000"/>
                </a:solidFill>
                <a:latin typeface="Arial" charset="0"/>
              </a:rPr>
              <a:t>α</a:t>
            </a:r>
            <a:r>
              <a:rPr lang="ru-RU" sz="2400" b="1" i="1"/>
              <a:t> </a:t>
            </a:r>
            <a:r>
              <a:rPr lang="ru-RU" sz="2400" b="1" i="1">
                <a:solidFill>
                  <a:srgbClr val="008000"/>
                </a:solidFill>
              </a:rPr>
              <a:t>и</a:t>
            </a:r>
            <a:r>
              <a:rPr lang="ru-RU" sz="2400" b="1" i="1"/>
              <a:t> </a:t>
            </a:r>
            <a:r>
              <a:rPr lang="en-US" sz="2400" b="1" i="1">
                <a:solidFill>
                  <a:srgbClr val="008000"/>
                </a:solidFill>
                <a:latin typeface="Arial" charset="0"/>
              </a:rPr>
              <a:t>ctg</a:t>
            </a:r>
            <a:r>
              <a:rPr lang="ru-RU" sz="2400" b="1" i="1">
                <a:solidFill>
                  <a:srgbClr val="008000"/>
                </a:solidFill>
                <a:latin typeface="Arial" charset="0"/>
              </a:rPr>
              <a:t> </a:t>
            </a:r>
            <a:r>
              <a:rPr lang="ru-RU" sz="3200" b="1" i="1">
                <a:solidFill>
                  <a:srgbClr val="008000"/>
                </a:solidFill>
                <a:latin typeface="Arial" charset="0"/>
              </a:rPr>
              <a:t>α</a:t>
            </a:r>
            <a:r>
              <a:rPr lang="ru-RU" sz="2400" b="1" i="1">
                <a:solidFill>
                  <a:srgbClr val="008000"/>
                </a:solidFill>
                <a:latin typeface="Arial" charset="0"/>
              </a:rPr>
              <a:t>.</a:t>
            </a:r>
            <a:r>
              <a:rPr lang="ru-RU" i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8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8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8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8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8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8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8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8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6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8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6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68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68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8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7" dur="500"/>
                                        <p:tgtEl>
                                          <p:spTgt spid="6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68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000"/>
                            </p:stCondLst>
                            <p:childTnLst>
                              <p:par>
                                <p:cTn id="8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6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68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68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68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7" grpId="0"/>
      <p:bldP spid="68662" grpId="0" animBg="1"/>
      <p:bldP spid="68663" grpId="0" animBg="1"/>
      <p:bldP spid="68664" grpId="0" animBg="1"/>
      <p:bldP spid="68665" grpId="0" animBg="1"/>
      <p:bldP spid="68649" grpId="0"/>
      <p:bldP spid="68650" grpId="0"/>
      <p:bldP spid="68653" grpId="0"/>
      <p:bldP spid="68654" grpId="0"/>
      <p:bldP spid="68669" grpId="0" animBg="1"/>
      <p:bldP spid="68661" grpId="0" animBg="1"/>
      <p:bldP spid="68668" grpId="0" animBg="1"/>
      <p:bldP spid="68652" grpId="0" animBg="1"/>
      <p:bldP spid="68648" grpId="0" animBg="1"/>
      <p:bldP spid="68660" grpId="0" animBg="1"/>
      <p:bldP spid="68666" grpId="0"/>
      <p:bldP spid="68657" grpId="0" animBg="1"/>
      <p:bldP spid="686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3" name="Text Box 181"/>
          <p:cNvSpPr txBox="1">
            <a:spLocks noChangeArrowheads="1"/>
          </p:cNvSpPr>
          <p:nvPr/>
        </p:nvSpPr>
        <p:spPr bwMode="auto">
          <a:xfrm>
            <a:off x="3124200" y="0"/>
            <a:ext cx="271938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006600"/>
                </a:solidFill>
              </a:rPr>
              <a:t>Проверьте</a:t>
            </a:r>
          </a:p>
        </p:txBody>
      </p:sp>
      <p:sp>
        <p:nvSpPr>
          <p:cNvPr id="8350" name="AutoShape 158"/>
          <p:cNvSpPr>
            <a:spLocks noChangeArrowheads="1"/>
          </p:cNvSpPr>
          <p:nvPr/>
        </p:nvSpPr>
        <p:spPr bwMode="auto">
          <a:xfrm>
            <a:off x="6605588" y="2527300"/>
            <a:ext cx="2152650" cy="1406525"/>
          </a:xfrm>
          <a:prstGeom prst="roundRect">
            <a:avLst>
              <a:gd name="adj" fmla="val 16667"/>
            </a:avLst>
          </a:prstGeom>
          <a:solidFill>
            <a:srgbClr val="FFAE8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49" name="AutoShape 157"/>
          <p:cNvSpPr>
            <a:spLocks noChangeArrowheads="1"/>
          </p:cNvSpPr>
          <p:nvPr/>
        </p:nvSpPr>
        <p:spPr bwMode="auto">
          <a:xfrm>
            <a:off x="6629400" y="446088"/>
            <a:ext cx="2057400" cy="1658937"/>
          </a:xfrm>
          <a:prstGeom prst="roundRect">
            <a:avLst>
              <a:gd name="adj" fmla="val 16667"/>
            </a:avLst>
          </a:prstGeom>
          <a:solidFill>
            <a:srgbClr val="FFAE8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43" name="AutoShape 151"/>
          <p:cNvSpPr>
            <a:spLocks noChangeArrowheads="1"/>
          </p:cNvSpPr>
          <p:nvPr/>
        </p:nvSpPr>
        <p:spPr bwMode="auto">
          <a:xfrm>
            <a:off x="2093913" y="528638"/>
            <a:ext cx="2309812" cy="1528762"/>
          </a:xfrm>
          <a:prstGeom prst="roundRect">
            <a:avLst>
              <a:gd name="adj" fmla="val 16667"/>
            </a:avLst>
          </a:prstGeom>
          <a:solidFill>
            <a:srgbClr val="FFAE8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42" name="AutoShape 150"/>
          <p:cNvSpPr>
            <a:spLocks noChangeArrowheads="1"/>
          </p:cNvSpPr>
          <p:nvPr/>
        </p:nvSpPr>
        <p:spPr bwMode="auto">
          <a:xfrm>
            <a:off x="2068513" y="2647950"/>
            <a:ext cx="2324100" cy="1574800"/>
          </a:xfrm>
          <a:prstGeom prst="roundRect">
            <a:avLst>
              <a:gd name="adj" fmla="val 16667"/>
            </a:avLst>
          </a:prstGeom>
          <a:solidFill>
            <a:srgbClr val="FFAE8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572000" y="925513"/>
            <a:ext cx="12700" cy="6161087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152"/>
          <p:cNvGrpSpPr>
            <a:grpSpLocks/>
          </p:cNvGrpSpPr>
          <p:nvPr/>
        </p:nvGrpSpPr>
        <p:grpSpPr bwMode="auto">
          <a:xfrm>
            <a:off x="403225" y="606425"/>
            <a:ext cx="1430338" cy="1408113"/>
            <a:chOff x="254" y="382"/>
            <a:chExt cx="901" cy="887"/>
          </a:xfrm>
        </p:grpSpPr>
        <p:sp>
          <p:nvSpPr>
            <p:cNvPr id="8197" name="Oval 5"/>
            <p:cNvSpPr>
              <a:spLocks noChangeArrowheads="1"/>
            </p:cNvSpPr>
            <p:nvPr/>
          </p:nvSpPr>
          <p:spPr bwMode="auto">
            <a:xfrm>
              <a:off x="281" y="417"/>
              <a:ext cx="841" cy="841"/>
            </a:xfrm>
            <a:prstGeom prst="ellipse">
              <a:avLst/>
            </a:prstGeom>
            <a:solidFill>
              <a:schemeClr val="bg1"/>
            </a:solidFill>
            <a:ln w="57150" algn="ctr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6" name="Oval 14"/>
            <p:cNvSpPr>
              <a:spLocks noChangeArrowheads="1"/>
            </p:cNvSpPr>
            <p:nvPr/>
          </p:nvSpPr>
          <p:spPr bwMode="auto">
            <a:xfrm>
              <a:off x="1045" y="614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892" y="460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8" name="Oval 16"/>
            <p:cNvSpPr>
              <a:spLocks noChangeArrowheads="1"/>
            </p:cNvSpPr>
            <p:nvPr/>
          </p:nvSpPr>
          <p:spPr bwMode="auto">
            <a:xfrm>
              <a:off x="487" y="427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303" y="599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254" y="816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1094" y="821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318" y="1023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467" y="1180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4" name="Oval 22"/>
            <p:cNvSpPr>
              <a:spLocks noChangeArrowheads="1"/>
            </p:cNvSpPr>
            <p:nvPr/>
          </p:nvSpPr>
          <p:spPr bwMode="auto">
            <a:xfrm>
              <a:off x="692" y="1208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auto">
            <a:xfrm>
              <a:off x="1046" y="1000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6" name="Oval 24"/>
            <p:cNvSpPr>
              <a:spLocks noChangeArrowheads="1"/>
            </p:cNvSpPr>
            <p:nvPr/>
          </p:nvSpPr>
          <p:spPr bwMode="auto">
            <a:xfrm>
              <a:off x="930" y="1157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7" name="Oval 25"/>
            <p:cNvSpPr>
              <a:spLocks noChangeArrowheads="1"/>
            </p:cNvSpPr>
            <p:nvPr/>
          </p:nvSpPr>
          <p:spPr bwMode="auto">
            <a:xfrm>
              <a:off x="684" y="382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54"/>
          <p:cNvGrpSpPr>
            <a:grpSpLocks/>
          </p:cNvGrpSpPr>
          <p:nvPr/>
        </p:nvGrpSpPr>
        <p:grpSpPr bwMode="auto">
          <a:xfrm>
            <a:off x="4608513" y="373063"/>
            <a:ext cx="1839912" cy="1744662"/>
            <a:chOff x="2903" y="235"/>
            <a:chExt cx="1159" cy="1099"/>
          </a:xfrm>
        </p:grpSpPr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3017" y="424"/>
              <a:ext cx="841" cy="841"/>
            </a:xfrm>
            <a:prstGeom prst="ellipse">
              <a:avLst/>
            </a:prstGeom>
            <a:solidFill>
              <a:schemeClr val="bg1"/>
            </a:solidFill>
            <a:ln w="57150" algn="ctr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2903" y="856"/>
              <a:ext cx="1159" cy="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 flipV="1">
              <a:off x="3448" y="235"/>
              <a:ext cx="8" cy="1099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3" name="Oval 31"/>
            <p:cNvSpPr>
              <a:spLocks noChangeArrowheads="1"/>
            </p:cNvSpPr>
            <p:nvPr/>
          </p:nvSpPr>
          <p:spPr bwMode="auto">
            <a:xfrm>
              <a:off x="3781" y="621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>
              <a:off x="3628" y="467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5" name="Oval 33"/>
            <p:cNvSpPr>
              <a:spLocks noChangeArrowheads="1"/>
            </p:cNvSpPr>
            <p:nvPr/>
          </p:nvSpPr>
          <p:spPr bwMode="auto">
            <a:xfrm>
              <a:off x="3223" y="434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6" name="Oval 34"/>
            <p:cNvSpPr>
              <a:spLocks noChangeArrowheads="1"/>
            </p:cNvSpPr>
            <p:nvPr/>
          </p:nvSpPr>
          <p:spPr bwMode="auto">
            <a:xfrm>
              <a:off x="3039" y="606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auto">
            <a:xfrm>
              <a:off x="2983" y="816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auto">
            <a:xfrm>
              <a:off x="3822" y="835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auto">
            <a:xfrm>
              <a:off x="3054" y="1030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auto">
            <a:xfrm>
              <a:off x="3203" y="1187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auto">
            <a:xfrm>
              <a:off x="3428" y="1215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auto">
            <a:xfrm>
              <a:off x="3782" y="1007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3" name="Oval 41"/>
            <p:cNvSpPr>
              <a:spLocks noChangeArrowheads="1"/>
            </p:cNvSpPr>
            <p:nvPr/>
          </p:nvSpPr>
          <p:spPr bwMode="auto">
            <a:xfrm>
              <a:off x="3658" y="1149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4" name="Oval 42"/>
            <p:cNvSpPr>
              <a:spLocks noChangeArrowheads="1"/>
            </p:cNvSpPr>
            <p:nvPr/>
          </p:nvSpPr>
          <p:spPr bwMode="auto">
            <a:xfrm>
              <a:off x="3420" y="389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324" name="Rectangle 13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323" name="Object 131"/>
          <p:cNvGraphicFramePr>
            <a:graphicFrameLocks noChangeAspect="1"/>
          </p:cNvGraphicFramePr>
          <p:nvPr/>
        </p:nvGraphicFramePr>
        <p:xfrm>
          <a:off x="2509838" y="492125"/>
          <a:ext cx="1416050" cy="1471613"/>
        </p:xfrm>
        <a:graphic>
          <a:graphicData uri="http://schemas.openxmlformats.org/presentationml/2006/ole">
            <p:oleObj spid="_x0000_s60418" name="Формула" r:id="rId3" imgW="558720" imgH="583920" progId="Equation.3">
              <p:embed/>
            </p:oleObj>
          </a:graphicData>
        </a:graphic>
      </p:graphicFrame>
      <p:grpSp>
        <p:nvGrpSpPr>
          <p:cNvPr id="4" name="Group 153"/>
          <p:cNvGrpSpPr>
            <a:grpSpLocks/>
          </p:cNvGrpSpPr>
          <p:nvPr/>
        </p:nvGrpSpPr>
        <p:grpSpPr bwMode="auto">
          <a:xfrm>
            <a:off x="252413" y="2566988"/>
            <a:ext cx="1839912" cy="1408112"/>
            <a:chOff x="159" y="1617"/>
            <a:chExt cx="1159" cy="887"/>
          </a:xfrm>
        </p:grpSpPr>
        <p:sp>
          <p:nvSpPr>
            <p:cNvPr id="8236" name="Oval 44"/>
            <p:cNvSpPr>
              <a:spLocks noChangeArrowheads="1"/>
            </p:cNvSpPr>
            <p:nvPr/>
          </p:nvSpPr>
          <p:spPr bwMode="auto">
            <a:xfrm>
              <a:off x="273" y="1652"/>
              <a:ext cx="841" cy="841"/>
            </a:xfrm>
            <a:prstGeom prst="ellipse">
              <a:avLst/>
            </a:prstGeom>
            <a:solidFill>
              <a:schemeClr val="bg1"/>
            </a:solidFill>
            <a:ln w="57150" algn="ctr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37" name="Line 45"/>
            <p:cNvSpPr>
              <a:spLocks noChangeShapeType="1"/>
            </p:cNvSpPr>
            <p:nvPr/>
          </p:nvSpPr>
          <p:spPr bwMode="auto">
            <a:xfrm>
              <a:off x="159" y="2084"/>
              <a:ext cx="1159" cy="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9" name="Oval 47"/>
            <p:cNvSpPr>
              <a:spLocks noChangeArrowheads="1"/>
            </p:cNvSpPr>
            <p:nvPr/>
          </p:nvSpPr>
          <p:spPr bwMode="auto">
            <a:xfrm>
              <a:off x="1037" y="1849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0" name="Oval 48"/>
            <p:cNvSpPr>
              <a:spLocks noChangeArrowheads="1"/>
            </p:cNvSpPr>
            <p:nvPr/>
          </p:nvSpPr>
          <p:spPr bwMode="auto">
            <a:xfrm>
              <a:off x="884" y="1695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1" name="Oval 49"/>
            <p:cNvSpPr>
              <a:spLocks noChangeArrowheads="1"/>
            </p:cNvSpPr>
            <p:nvPr/>
          </p:nvSpPr>
          <p:spPr bwMode="auto">
            <a:xfrm>
              <a:off x="449" y="1692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2" name="Oval 50"/>
            <p:cNvSpPr>
              <a:spLocks noChangeArrowheads="1"/>
            </p:cNvSpPr>
            <p:nvPr/>
          </p:nvSpPr>
          <p:spPr bwMode="auto">
            <a:xfrm>
              <a:off x="295" y="1834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3" name="Oval 51"/>
            <p:cNvSpPr>
              <a:spLocks noChangeArrowheads="1"/>
            </p:cNvSpPr>
            <p:nvPr/>
          </p:nvSpPr>
          <p:spPr bwMode="auto">
            <a:xfrm>
              <a:off x="231" y="2067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4" name="Oval 52"/>
            <p:cNvSpPr>
              <a:spLocks noChangeArrowheads="1"/>
            </p:cNvSpPr>
            <p:nvPr/>
          </p:nvSpPr>
          <p:spPr bwMode="auto">
            <a:xfrm>
              <a:off x="1078" y="2056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5" name="Oval 53"/>
            <p:cNvSpPr>
              <a:spLocks noChangeArrowheads="1"/>
            </p:cNvSpPr>
            <p:nvPr/>
          </p:nvSpPr>
          <p:spPr bwMode="auto">
            <a:xfrm>
              <a:off x="310" y="2258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6" name="Oval 54"/>
            <p:cNvSpPr>
              <a:spLocks noChangeArrowheads="1"/>
            </p:cNvSpPr>
            <p:nvPr/>
          </p:nvSpPr>
          <p:spPr bwMode="auto">
            <a:xfrm>
              <a:off x="459" y="2415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7" name="Oval 55"/>
            <p:cNvSpPr>
              <a:spLocks noChangeArrowheads="1"/>
            </p:cNvSpPr>
            <p:nvPr/>
          </p:nvSpPr>
          <p:spPr bwMode="auto">
            <a:xfrm>
              <a:off x="684" y="2443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8" name="Oval 56"/>
            <p:cNvSpPr>
              <a:spLocks noChangeArrowheads="1"/>
            </p:cNvSpPr>
            <p:nvPr/>
          </p:nvSpPr>
          <p:spPr bwMode="auto">
            <a:xfrm>
              <a:off x="1038" y="2235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49" name="Oval 57"/>
            <p:cNvSpPr>
              <a:spLocks noChangeArrowheads="1"/>
            </p:cNvSpPr>
            <p:nvPr/>
          </p:nvSpPr>
          <p:spPr bwMode="auto">
            <a:xfrm>
              <a:off x="899" y="2377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50" name="Oval 58"/>
            <p:cNvSpPr>
              <a:spLocks noChangeArrowheads="1"/>
            </p:cNvSpPr>
            <p:nvPr/>
          </p:nvSpPr>
          <p:spPr bwMode="auto">
            <a:xfrm>
              <a:off x="676" y="1617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25" name="Line 133"/>
            <p:cNvSpPr>
              <a:spLocks noChangeShapeType="1"/>
            </p:cNvSpPr>
            <p:nvPr/>
          </p:nvSpPr>
          <p:spPr bwMode="auto">
            <a:xfrm>
              <a:off x="477" y="1751"/>
              <a:ext cx="8" cy="6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148"/>
          <p:cNvGrpSpPr>
            <a:grpSpLocks/>
          </p:cNvGrpSpPr>
          <p:nvPr/>
        </p:nvGrpSpPr>
        <p:grpSpPr bwMode="auto">
          <a:xfrm>
            <a:off x="0" y="4575175"/>
            <a:ext cx="1839913" cy="1744663"/>
            <a:chOff x="147" y="2898"/>
            <a:chExt cx="1159" cy="1099"/>
          </a:xfrm>
        </p:grpSpPr>
        <p:sp>
          <p:nvSpPr>
            <p:cNvPr id="8312" name="Oval 120"/>
            <p:cNvSpPr>
              <a:spLocks noChangeArrowheads="1"/>
            </p:cNvSpPr>
            <p:nvPr/>
          </p:nvSpPr>
          <p:spPr bwMode="auto">
            <a:xfrm>
              <a:off x="261" y="3087"/>
              <a:ext cx="841" cy="841"/>
            </a:xfrm>
            <a:prstGeom prst="ellipse">
              <a:avLst/>
            </a:prstGeom>
            <a:solidFill>
              <a:schemeClr val="bg1"/>
            </a:solidFill>
            <a:ln w="57150" algn="ctr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13" name="Line 121"/>
            <p:cNvSpPr>
              <a:spLocks noChangeShapeType="1"/>
            </p:cNvSpPr>
            <p:nvPr/>
          </p:nvSpPr>
          <p:spPr bwMode="auto">
            <a:xfrm>
              <a:off x="147" y="3519"/>
              <a:ext cx="1159" cy="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4" name="Line 122"/>
            <p:cNvSpPr>
              <a:spLocks noChangeShapeType="1"/>
            </p:cNvSpPr>
            <p:nvPr/>
          </p:nvSpPr>
          <p:spPr bwMode="auto">
            <a:xfrm flipV="1">
              <a:off x="692" y="2898"/>
              <a:ext cx="8" cy="1099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5" name="Oval 123"/>
            <p:cNvSpPr>
              <a:spLocks noChangeArrowheads="1"/>
            </p:cNvSpPr>
            <p:nvPr/>
          </p:nvSpPr>
          <p:spPr bwMode="auto">
            <a:xfrm>
              <a:off x="973" y="3754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16" name="Oval 124"/>
            <p:cNvSpPr>
              <a:spLocks noChangeArrowheads="1"/>
            </p:cNvSpPr>
            <p:nvPr/>
          </p:nvSpPr>
          <p:spPr bwMode="auto">
            <a:xfrm>
              <a:off x="359" y="3770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17" name="Oval 125"/>
            <p:cNvSpPr>
              <a:spLocks noChangeArrowheads="1"/>
            </p:cNvSpPr>
            <p:nvPr/>
          </p:nvSpPr>
          <p:spPr bwMode="auto">
            <a:xfrm>
              <a:off x="219" y="3509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18" name="Oval 126"/>
            <p:cNvSpPr>
              <a:spLocks noChangeArrowheads="1"/>
            </p:cNvSpPr>
            <p:nvPr/>
          </p:nvSpPr>
          <p:spPr bwMode="auto">
            <a:xfrm>
              <a:off x="1043" y="3491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19" name="Oval 127"/>
            <p:cNvSpPr>
              <a:spLocks noChangeArrowheads="1"/>
            </p:cNvSpPr>
            <p:nvPr/>
          </p:nvSpPr>
          <p:spPr bwMode="auto">
            <a:xfrm>
              <a:off x="354" y="3182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20" name="Oval 128"/>
            <p:cNvSpPr>
              <a:spLocks noChangeArrowheads="1"/>
            </p:cNvSpPr>
            <p:nvPr/>
          </p:nvSpPr>
          <p:spPr bwMode="auto">
            <a:xfrm>
              <a:off x="672" y="3878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21" name="Oval 129"/>
            <p:cNvSpPr>
              <a:spLocks noChangeArrowheads="1"/>
            </p:cNvSpPr>
            <p:nvPr/>
          </p:nvSpPr>
          <p:spPr bwMode="auto">
            <a:xfrm>
              <a:off x="950" y="3177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22" name="Oval 130"/>
            <p:cNvSpPr>
              <a:spLocks noChangeArrowheads="1"/>
            </p:cNvSpPr>
            <p:nvPr/>
          </p:nvSpPr>
          <p:spPr bwMode="auto">
            <a:xfrm>
              <a:off x="664" y="3052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26" name="Line 134"/>
            <p:cNvSpPr>
              <a:spLocks noChangeShapeType="1"/>
            </p:cNvSpPr>
            <p:nvPr/>
          </p:nvSpPr>
          <p:spPr bwMode="auto">
            <a:xfrm>
              <a:off x="417" y="3782"/>
              <a:ext cx="561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155"/>
          <p:cNvGrpSpPr>
            <a:grpSpLocks/>
          </p:cNvGrpSpPr>
          <p:nvPr/>
        </p:nvGrpSpPr>
        <p:grpSpPr bwMode="auto">
          <a:xfrm>
            <a:off x="4641850" y="2317750"/>
            <a:ext cx="1839913" cy="1744663"/>
            <a:chOff x="2924" y="1460"/>
            <a:chExt cx="1159" cy="1099"/>
          </a:xfrm>
        </p:grpSpPr>
        <p:sp>
          <p:nvSpPr>
            <p:cNvPr id="8300" name="Oval 108"/>
            <p:cNvSpPr>
              <a:spLocks noChangeArrowheads="1"/>
            </p:cNvSpPr>
            <p:nvPr/>
          </p:nvSpPr>
          <p:spPr bwMode="auto">
            <a:xfrm>
              <a:off x="3038" y="1649"/>
              <a:ext cx="841" cy="841"/>
            </a:xfrm>
            <a:prstGeom prst="ellipse">
              <a:avLst/>
            </a:prstGeom>
            <a:solidFill>
              <a:schemeClr val="bg1"/>
            </a:solidFill>
            <a:ln w="57150" algn="ctr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01" name="Line 109"/>
            <p:cNvSpPr>
              <a:spLocks noChangeShapeType="1"/>
            </p:cNvSpPr>
            <p:nvPr/>
          </p:nvSpPr>
          <p:spPr bwMode="auto">
            <a:xfrm>
              <a:off x="2924" y="2081"/>
              <a:ext cx="1159" cy="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2" name="Line 110"/>
            <p:cNvSpPr>
              <a:spLocks noChangeShapeType="1"/>
            </p:cNvSpPr>
            <p:nvPr/>
          </p:nvSpPr>
          <p:spPr bwMode="auto">
            <a:xfrm flipV="1">
              <a:off x="3469" y="1460"/>
              <a:ext cx="8" cy="1099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3" name="Oval 111"/>
            <p:cNvSpPr>
              <a:spLocks noChangeArrowheads="1"/>
            </p:cNvSpPr>
            <p:nvPr/>
          </p:nvSpPr>
          <p:spPr bwMode="auto">
            <a:xfrm>
              <a:off x="3749" y="1763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04" name="Oval 112"/>
            <p:cNvSpPr>
              <a:spLocks noChangeArrowheads="1"/>
            </p:cNvSpPr>
            <p:nvPr/>
          </p:nvSpPr>
          <p:spPr bwMode="auto">
            <a:xfrm>
              <a:off x="3121" y="1748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05" name="Oval 113"/>
            <p:cNvSpPr>
              <a:spLocks noChangeArrowheads="1"/>
            </p:cNvSpPr>
            <p:nvPr/>
          </p:nvSpPr>
          <p:spPr bwMode="auto">
            <a:xfrm>
              <a:off x="2996" y="2071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06" name="Oval 114"/>
            <p:cNvSpPr>
              <a:spLocks noChangeArrowheads="1"/>
            </p:cNvSpPr>
            <p:nvPr/>
          </p:nvSpPr>
          <p:spPr bwMode="auto">
            <a:xfrm>
              <a:off x="3865" y="2053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07" name="Oval 115"/>
            <p:cNvSpPr>
              <a:spLocks noChangeArrowheads="1"/>
            </p:cNvSpPr>
            <p:nvPr/>
          </p:nvSpPr>
          <p:spPr bwMode="auto">
            <a:xfrm>
              <a:off x="3147" y="2351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08" name="Oval 116"/>
            <p:cNvSpPr>
              <a:spLocks noChangeArrowheads="1"/>
            </p:cNvSpPr>
            <p:nvPr/>
          </p:nvSpPr>
          <p:spPr bwMode="auto">
            <a:xfrm>
              <a:off x="3449" y="2440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09" name="Oval 117"/>
            <p:cNvSpPr>
              <a:spLocks noChangeArrowheads="1"/>
            </p:cNvSpPr>
            <p:nvPr/>
          </p:nvSpPr>
          <p:spPr bwMode="auto">
            <a:xfrm>
              <a:off x="3742" y="2331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10" name="Oval 118"/>
            <p:cNvSpPr>
              <a:spLocks noChangeArrowheads="1"/>
            </p:cNvSpPr>
            <p:nvPr/>
          </p:nvSpPr>
          <p:spPr bwMode="auto">
            <a:xfrm>
              <a:off x="3441" y="1614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27" name="Line 135"/>
            <p:cNvSpPr>
              <a:spLocks noChangeShapeType="1"/>
            </p:cNvSpPr>
            <p:nvPr/>
          </p:nvSpPr>
          <p:spPr bwMode="auto">
            <a:xfrm>
              <a:off x="3176" y="1781"/>
              <a:ext cx="5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156"/>
          <p:cNvGrpSpPr>
            <a:grpSpLocks/>
          </p:cNvGrpSpPr>
          <p:nvPr/>
        </p:nvGrpSpPr>
        <p:grpSpPr bwMode="auto">
          <a:xfrm>
            <a:off x="4621213" y="4487863"/>
            <a:ext cx="1839912" cy="1744662"/>
            <a:chOff x="2911" y="2827"/>
            <a:chExt cx="1159" cy="1099"/>
          </a:xfrm>
        </p:grpSpPr>
        <p:sp>
          <p:nvSpPr>
            <p:cNvPr id="8268" name="Oval 76"/>
            <p:cNvSpPr>
              <a:spLocks noChangeArrowheads="1"/>
            </p:cNvSpPr>
            <p:nvPr/>
          </p:nvSpPr>
          <p:spPr bwMode="auto">
            <a:xfrm>
              <a:off x="3025" y="3016"/>
              <a:ext cx="841" cy="841"/>
            </a:xfrm>
            <a:prstGeom prst="ellipse">
              <a:avLst/>
            </a:prstGeom>
            <a:solidFill>
              <a:schemeClr val="bg1"/>
            </a:solidFill>
            <a:ln w="57150" algn="ctr">
              <a:solidFill>
                <a:srgbClr val="00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69" name="Line 77"/>
            <p:cNvSpPr>
              <a:spLocks noChangeShapeType="1"/>
            </p:cNvSpPr>
            <p:nvPr/>
          </p:nvSpPr>
          <p:spPr bwMode="auto">
            <a:xfrm>
              <a:off x="2911" y="3448"/>
              <a:ext cx="1159" cy="0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0" name="Line 78"/>
            <p:cNvSpPr>
              <a:spLocks noChangeShapeType="1"/>
            </p:cNvSpPr>
            <p:nvPr/>
          </p:nvSpPr>
          <p:spPr bwMode="auto">
            <a:xfrm flipV="1">
              <a:off x="3456" y="2827"/>
              <a:ext cx="8" cy="1099"/>
            </a:xfrm>
            <a:prstGeom prst="line">
              <a:avLst/>
            </a:prstGeom>
            <a:noFill/>
            <a:ln w="38100">
              <a:solidFill>
                <a:srgbClr val="00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1" name="Oval 79"/>
            <p:cNvSpPr>
              <a:spLocks noChangeArrowheads="1"/>
            </p:cNvSpPr>
            <p:nvPr/>
          </p:nvSpPr>
          <p:spPr bwMode="auto">
            <a:xfrm>
              <a:off x="3789" y="3213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72" name="Oval 80"/>
            <p:cNvSpPr>
              <a:spLocks noChangeArrowheads="1"/>
            </p:cNvSpPr>
            <p:nvPr/>
          </p:nvSpPr>
          <p:spPr bwMode="auto">
            <a:xfrm>
              <a:off x="3636" y="3059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73" name="Oval 81"/>
            <p:cNvSpPr>
              <a:spLocks noChangeArrowheads="1"/>
            </p:cNvSpPr>
            <p:nvPr/>
          </p:nvSpPr>
          <p:spPr bwMode="auto">
            <a:xfrm>
              <a:off x="3231" y="3026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74" name="Oval 82"/>
            <p:cNvSpPr>
              <a:spLocks noChangeArrowheads="1"/>
            </p:cNvSpPr>
            <p:nvPr/>
          </p:nvSpPr>
          <p:spPr bwMode="auto">
            <a:xfrm>
              <a:off x="3047" y="3198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75" name="Oval 83"/>
            <p:cNvSpPr>
              <a:spLocks noChangeArrowheads="1"/>
            </p:cNvSpPr>
            <p:nvPr/>
          </p:nvSpPr>
          <p:spPr bwMode="auto">
            <a:xfrm>
              <a:off x="2983" y="3438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76" name="Oval 84"/>
            <p:cNvSpPr>
              <a:spLocks noChangeArrowheads="1"/>
            </p:cNvSpPr>
            <p:nvPr/>
          </p:nvSpPr>
          <p:spPr bwMode="auto">
            <a:xfrm>
              <a:off x="3822" y="3428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77" name="Oval 85"/>
            <p:cNvSpPr>
              <a:spLocks noChangeArrowheads="1"/>
            </p:cNvSpPr>
            <p:nvPr/>
          </p:nvSpPr>
          <p:spPr bwMode="auto">
            <a:xfrm>
              <a:off x="3062" y="3622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78" name="Oval 86"/>
            <p:cNvSpPr>
              <a:spLocks noChangeArrowheads="1"/>
            </p:cNvSpPr>
            <p:nvPr/>
          </p:nvSpPr>
          <p:spPr bwMode="auto">
            <a:xfrm>
              <a:off x="3211" y="3779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79" name="Oval 87"/>
            <p:cNvSpPr>
              <a:spLocks noChangeArrowheads="1"/>
            </p:cNvSpPr>
            <p:nvPr/>
          </p:nvSpPr>
          <p:spPr bwMode="auto">
            <a:xfrm>
              <a:off x="3436" y="3807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80" name="Oval 88"/>
            <p:cNvSpPr>
              <a:spLocks noChangeArrowheads="1"/>
            </p:cNvSpPr>
            <p:nvPr/>
          </p:nvSpPr>
          <p:spPr bwMode="auto">
            <a:xfrm>
              <a:off x="3790" y="3599"/>
              <a:ext cx="61" cy="61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81" name="Oval 89"/>
            <p:cNvSpPr>
              <a:spLocks noChangeArrowheads="1"/>
            </p:cNvSpPr>
            <p:nvPr/>
          </p:nvSpPr>
          <p:spPr bwMode="auto">
            <a:xfrm>
              <a:off x="3674" y="3756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82" name="Oval 90"/>
            <p:cNvSpPr>
              <a:spLocks noChangeArrowheads="1"/>
            </p:cNvSpPr>
            <p:nvPr/>
          </p:nvSpPr>
          <p:spPr bwMode="auto">
            <a:xfrm>
              <a:off x="3428" y="2981"/>
              <a:ext cx="61" cy="61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328" name="Line 136"/>
            <p:cNvSpPr>
              <a:spLocks noChangeShapeType="1"/>
            </p:cNvSpPr>
            <p:nvPr/>
          </p:nvSpPr>
          <p:spPr bwMode="auto">
            <a:xfrm flipH="1">
              <a:off x="3796" y="3274"/>
              <a:ext cx="8" cy="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330" name="Rectangle 13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329" name="Object 137"/>
          <p:cNvGraphicFramePr>
            <a:graphicFrameLocks noChangeAspect="1"/>
          </p:cNvGraphicFramePr>
          <p:nvPr/>
        </p:nvGraphicFramePr>
        <p:xfrm>
          <a:off x="6842125" y="384175"/>
          <a:ext cx="1830388" cy="1643063"/>
        </p:xfrm>
        <a:graphic>
          <a:graphicData uri="http://schemas.openxmlformats.org/presentationml/2006/ole">
            <p:oleObj spid="_x0000_s60419" name="Формула" r:id="rId4" imgW="647640" imgH="583920" progId="Equation.3">
              <p:embed/>
            </p:oleObj>
          </a:graphicData>
        </a:graphic>
      </p:graphicFrame>
      <p:sp>
        <p:nvSpPr>
          <p:cNvPr id="8332" name="Rectangle 14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331" name="Object 139"/>
          <p:cNvGraphicFramePr>
            <a:graphicFrameLocks noChangeAspect="1"/>
          </p:cNvGraphicFramePr>
          <p:nvPr/>
        </p:nvGraphicFramePr>
        <p:xfrm>
          <a:off x="2359025" y="2684463"/>
          <a:ext cx="1974850" cy="1498600"/>
        </p:xfrm>
        <a:graphic>
          <a:graphicData uri="http://schemas.openxmlformats.org/presentationml/2006/ole">
            <p:oleObj spid="_x0000_s60420" name="Формула" r:id="rId5" imgW="761760" imgH="583920" progId="Equation.3">
              <p:embed/>
            </p:oleObj>
          </a:graphicData>
        </a:graphic>
      </p:graphicFrame>
      <p:sp>
        <p:nvSpPr>
          <p:cNvPr id="8334" name="Rectangle 142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333" name="Object 141"/>
          <p:cNvGraphicFramePr>
            <a:graphicFrameLocks noChangeAspect="1"/>
          </p:cNvGraphicFramePr>
          <p:nvPr/>
        </p:nvGraphicFramePr>
        <p:xfrm>
          <a:off x="6627813" y="2428875"/>
          <a:ext cx="2159000" cy="1409700"/>
        </p:xfrm>
        <a:graphic>
          <a:graphicData uri="http://schemas.openxmlformats.org/presentationml/2006/ole">
            <p:oleObj spid="_x0000_s60421" name="Формула" r:id="rId6" imgW="888840" imgH="583920" progId="Equation.3">
              <p:embed/>
            </p:oleObj>
          </a:graphicData>
        </a:graphic>
      </p:graphicFrame>
      <p:sp>
        <p:nvSpPr>
          <p:cNvPr id="8336" name="Rectangle 14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338" name="Rectangle 14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352" name="Text Box 160"/>
          <p:cNvSpPr txBox="1">
            <a:spLocks noChangeArrowheads="1"/>
          </p:cNvSpPr>
          <p:nvPr/>
        </p:nvSpPr>
        <p:spPr bwMode="auto">
          <a:xfrm>
            <a:off x="3178175" y="0"/>
            <a:ext cx="271938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006600"/>
                </a:solidFill>
              </a:rPr>
              <a:t>Диктант</a:t>
            </a:r>
          </a:p>
        </p:txBody>
      </p:sp>
      <p:sp>
        <p:nvSpPr>
          <p:cNvPr id="8353" name="Text Box 161"/>
          <p:cNvSpPr txBox="1">
            <a:spLocks noChangeArrowheads="1"/>
          </p:cNvSpPr>
          <p:nvPr/>
        </p:nvSpPr>
        <p:spPr bwMode="auto">
          <a:xfrm>
            <a:off x="1587500" y="0"/>
            <a:ext cx="121602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006600"/>
                </a:solidFill>
              </a:rPr>
              <a:t>1в</a:t>
            </a:r>
          </a:p>
        </p:txBody>
      </p:sp>
      <p:sp>
        <p:nvSpPr>
          <p:cNvPr id="8354" name="Text Box 162"/>
          <p:cNvSpPr txBox="1">
            <a:spLocks noChangeArrowheads="1"/>
          </p:cNvSpPr>
          <p:nvPr/>
        </p:nvSpPr>
        <p:spPr bwMode="auto">
          <a:xfrm>
            <a:off x="6448425" y="0"/>
            <a:ext cx="75882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>
                <a:solidFill>
                  <a:srgbClr val="006600"/>
                </a:solidFill>
              </a:rPr>
              <a:t>2в</a:t>
            </a:r>
          </a:p>
        </p:txBody>
      </p:sp>
      <p:sp>
        <p:nvSpPr>
          <p:cNvPr id="8369" name="AutoShape 177"/>
          <p:cNvSpPr>
            <a:spLocks noChangeArrowheads="1"/>
          </p:cNvSpPr>
          <p:nvPr/>
        </p:nvSpPr>
        <p:spPr bwMode="auto">
          <a:xfrm>
            <a:off x="1609725" y="4857750"/>
            <a:ext cx="2911475" cy="1433513"/>
          </a:xfrm>
          <a:prstGeom prst="roundRect">
            <a:avLst>
              <a:gd name="adj" fmla="val 16667"/>
            </a:avLst>
          </a:prstGeom>
          <a:solidFill>
            <a:srgbClr val="FFAE8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370" name="AutoShape 178"/>
          <p:cNvSpPr>
            <a:spLocks noChangeArrowheads="1"/>
          </p:cNvSpPr>
          <p:nvPr/>
        </p:nvSpPr>
        <p:spPr bwMode="auto">
          <a:xfrm>
            <a:off x="6602413" y="4752975"/>
            <a:ext cx="2106612" cy="1612900"/>
          </a:xfrm>
          <a:prstGeom prst="roundRect">
            <a:avLst>
              <a:gd name="adj" fmla="val 16667"/>
            </a:avLst>
          </a:prstGeom>
          <a:solidFill>
            <a:srgbClr val="FFAE85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371" name="Object 179"/>
          <p:cNvGraphicFramePr>
            <a:graphicFrameLocks noChangeAspect="1"/>
          </p:cNvGraphicFramePr>
          <p:nvPr/>
        </p:nvGraphicFramePr>
        <p:xfrm>
          <a:off x="6623050" y="4611688"/>
          <a:ext cx="2030413" cy="1706562"/>
        </p:xfrm>
        <a:graphic>
          <a:graphicData uri="http://schemas.openxmlformats.org/presentationml/2006/ole">
            <p:oleObj spid="_x0000_s60422" name="Формула" r:id="rId7" imgW="685800" imgH="583920" progId="Equation.3">
              <p:embed/>
            </p:oleObj>
          </a:graphicData>
        </a:graphic>
      </p:graphicFrame>
      <p:graphicFrame>
        <p:nvGraphicFramePr>
          <p:cNvPr id="8372" name="Object 180"/>
          <p:cNvGraphicFramePr>
            <a:graphicFrameLocks noChangeAspect="1"/>
          </p:cNvGraphicFramePr>
          <p:nvPr/>
        </p:nvGraphicFramePr>
        <p:xfrm>
          <a:off x="1878013" y="4748213"/>
          <a:ext cx="2606675" cy="1539875"/>
        </p:xfrm>
        <a:graphic>
          <a:graphicData uri="http://schemas.openxmlformats.org/presentationml/2006/ole">
            <p:oleObj spid="_x0000_s60423" name="Формула" r:id="rId8" imgW="977760" imgH="583920" progId="Equation.3">
              <p:embed/>
            </p:oleObj>
          </a:graphicData>
        </a:graphic>
      </p:graphicFrame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265113" y="1347788"/>
            <a:ext cx="1839912" cy="0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1130300" y="361950"/>
            <a:ext cx="12700" cy="1744663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38" name="Line 46"/>
          <p:cNvSpPr>
            <a:spLocks noChangeShapeType="1"/>
          </p:cNvSpPr>
          <p:nvPr/>
        </p:nvSpPr>
        <p:spPr bwMode="auto">
          <a:xfrm flipV="1">
            <a:off x="1117600" y="2322513"/>
            <a:ext cx="12700" cy="1744662"/>
          </a:xfrm>
          <a:prstGeom prst="line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50" grpId="0" animBg="1"/>
      <p:bldP spid="8349" grpId="0" animBg="1"/>
      <p:bldP spid="8343" grpId="0" animBg="1"/>
      <p:bldP spid="8342" grpId="0" animBg="1"/>
      <p:bldP spid="8369" grpId="0" animBg="1"/>
      <p:bldP spid="83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1066800" y="0"/>
            <a:ext cx="8077200" cy="6858000"/>
            <a:chOff x="672" y="0"/>
            <a:chExt cx="5088" cy="4320"/>
          </a:xfrm>
        </p:grpSpPr>
        <p:sp>
          <p:nvSpPr>
            <p:cNvPr id="49156" name="Rectangle 4"/>
            <p:cNvSpPr>
              <a:spLocks noChangeArrowheads="1"/>
            </p:cNvSpPr>
            <p:nvPr/>
          </p:nvSpPr>
          <p:spPr bwMode="auto">
            <a:xfrm>
              <a:off x="672" y="0"/>
              <a:ext cx="5088" cy="4320"/>
            </a:xfrm>
            <a:prstGeom prst="rect">
              <a:avLst/>
            </a:prstGeom>
            <a:solidFill>
              <a:srgbClr val="336600"/>
            </a:solidFill>
            <a:ln w="762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 i="1">
                <a:latin typeface="Calibri" pitchFamily="34" charset="0"/>
              </a:endParaRPr>
            </a:p>
          </p:txBody>
        </p:sp>
        <p:sp>
          <p:nvSpPr>
            <p:cNvPr id="49157" name="Rectangle 5"/>
            <p:cNvSpPr>
              <a:spLocks noChangeArrowheads="1"/>
            </p:cNvSpPr>
            <p:nvPr/>
          </p:nvSpPr>
          <p:spPr bwMode="auto">
            <a:xfrm>
              <a:off x="3120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>
              <a:off x="3120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59" name="Rectangle 7"/>
            <p:cNvSpPr>
              <a:spLocks noChangeArrowheads="1"/>
            </p:cNvSpPr>
            <p:nvPr/>
          </p:nvSpPr>
          <p:spPr bwMode="auto">
            <a:xfrm>
              <a:off x="3120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3792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1" name="Rectangle 9"/>
            <p:cNvSpPr>
              <a:spLocks noChangeArrowheads="1"/>
            </p:cNvSpPr>
            <p:nvPr/>
          </p:nvSpPr>
          <p:spPr bwMode="auto">
            <a:xfrm>
              <a:off x="3792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2" name="Rectangle 10"/>
            <p:cNvSpPr>
              <a:spLocks noChangeArrowheads="1"/>
            </p:cNvSpPr>
            <p:nvPr/>
          </p:nvSpPr>
          <p:spPr bwMode="auto">
            <a:xfrm>
              <a:off x="3792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3" name="Rectangle 11"/>
            <p:cNvSpPr>
              <a:spLocks noChangeArrowheads="1"/>
            </p:cNvSpPr>
            <p:nvPr/>
          </p:nvSpPr>
          <p:spPr bwMode="auto">
            <a:xfrm>
              <a:off x="1776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4" name="Rectangle 12"/>
            <p:cNvSpPr>
              <a:spLocks noChangeArrowheads="1"/>
            </p:cNvSpPr>
            <p:nvPr/>
          </p:nvSpPr>
          <p:spPr bwMode="auto">
            <a:xfrm>
              <a:off x="1776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5" name="Rectangle 13"/>
            <p:cNvSpPr>
              <a:spLocks noChangeArrowheads="1"/>
            </p:cNvSpPr>
            <p:nvPr/>
          </p:nvSpPr>
          <p:spPr bwMode="auto">
            <a:xfrm>
              <a:off x="1776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6" name="Rectangle 14"/>
            <p:cNvSpPr>
              <a:spLocks noChangeArrowheads="1"/>
            </p:cNvSpPr>
            <p:nvPr/>
          </p:nvSpPr>
          <p:spPr bwMode="auto">
            <a:xfrm>
              <a:off x="2448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7" name="Rectangle 15"/>
            <p:cNvSpPr>
              <a:spLocks noChangeArrowheads="1"/>
            </p:cNvSpPr>
            <p:nvPr/>
          </p:nvSpPr>
          <p:spPr bwMode="auto">
            <a:xfrm>
              <a:off x="2448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8" name="Rectangle 16"/>
            <p:cNvSpPr>
              <a:spLocks noChangeArrowheads="1"/>
            </p:cNvSpPr>
            <p:nvPr/>
          </p:nvSpPr>
          <p:spPr bwMode="auto">
            <a:xfrm>
              <a:off x="2448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69" name="Rectangle 17"/>
            <p:cNvSpPr>
              <a:spLocks noChangeArrowheads="1"/>
            </p:cNvSpPr>
            <p:nvPr/>
          </p:nvSpPr>
          <p:spPr bwMode="auto">
            <a:xfrm>
              <a:off x="3120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70" name="Rectangle 18"/>
            <p:cNvSpPr>
              <a:spLocks noChangeArrowheads="1"/>
            </p:cNvSpPr>
            <p:nvPr/>
          </p:nvSpPr>
          <p:spPr bwMode="auto">
            <a:xfrm>
              <a:off x="2448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71" name="Rectangle 19"/>
            <p:cNvSpPr>
              <a:spLocks noChangeArrowheads="1"/>
            </p:cNvSpPr>
            <p:nvPr/>
          </p:nvSpPr>
          <p:spPr bwMode="auto">
            <a:xfrm>
              <a:off x="3792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72" name="Rectangle 20"/>
            <p:cNvSpPr>
              <a:spLocks noChangeArrowheads="1"/>
            </p:cNvSpPr>
            <p:nvPr/>
          </p:nvSpPr>
          <p:spPr bwMode="auto">
            <a:xfrm>
              <a:off x="1776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73" name="Line 21"/>
            <p:cNvSpPr>
              <a:spLocks noChangeShapeType="1"/>
            </p:cNvSpPr>
            <p:nvPr/>
          </p:nvSpPr>
          <p:spPr bwMode="auto">
            <a:xfrm>
              <a:off x="1488" y="2352"/>
              <a:ext cx="3936" cy="1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74" name="Line 22"/>
            <p:cNvSpPr>
              <a:spLocks noChangeShapeType="1"/>
            </p:cNvSpPr>
            <p:nvPr/>
          </p:nvSpPr>
          <p:spPr bwMode="auto">
            <a:xfrm flipH="1" flipV="1">
              <a:off x="3120" y="480"/>
              <a:ext cx="0" cy="36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9175" name="Text Box 23"/>
            <p:cNvSpPr txBox="1">
              <a:spLocks noChangeArrowheads="1"/>
            </p:cNvSpPr>
            <p:nvPr/>
          </p:nvSpPr>
          <p:spPr bwMode="auto">
            <a:xfrm>
              <a:off x="5184" y="254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i="1">
                  <a:solidFill>
                    <a:srgbClr val="FBFBFB"/>
                  </a:solidFill>
                  <a:latin typeface="Calibri" pitchFamily="34" charset="0"/>
                </a:rPr>
                <a:t>Х</a:t>
              </a:r>
            </a:p>
          </p:txBody>
        </p:sp>
        <p:sp>
          <p:nvSpPr>
            <p:cNvPr id="49176" name="Text Box 24"/>
            <p:cNvSpPr txBox="1">
              <a:spLocks noChangeArrowheads="1"/>
            </p:cNvSpPr>
            <p:nvPr/>
          </p:nvSpPr>
          <p:spPr bwMode="auto">
            <a:xfrm>
              <a:off x="2784" y="43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1">
                  <a:solidFill>
                    <a:srgbClr val="F8F8F8"/>
                  </a:solidFill>
                  <a:latin typeface="Calibri" pitchFamily="34" charset="0"/>
                </a:rPr>
                <a:t>у</a:t>
              </a:r>
            </a:p>
          </p:txBody>
        </p:sp>
        <p:sp>
          <p:nvSpPr>
            <p:cNvPr id="49177" name="Text Box 25"/>
            <p:cNvSpPr txBox="1">
              <a:spLocks noChangeArrowheads="1"/>
            </p:cNvSpPr>
            <p:nvPr/>
          </p:nvSpPr>
          <p:spPr bwMode="auto">
            <a:xfrm>
              <a:off x="3120" y="369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1">
                  <a:solidFill>
                    <a:srgbClr val="FFFF00"/>
                  </a:solidFill>
                  <a:latin typeface="Calibri" pitchFamily="34" charset="0"/>
                </a:rPr>
                <a:t>-1</a:t>
              </a:r>
            </a:p>
          </p:txBody>
        </p:sp>
        <p:sp>
          <p:nvSpPr>
            <p:cNvPr id="49178" name="Text Box 26"/>
            <p:cNvSpPr txBox="1">
              <a:spLocks noChangeArrowheads="1"/>
            </p:cNvSpPr>
            <p:nvPr/>
          </p:nvSpPr>
          <p:spPr bwMode="auto">
            <a:xfrm>
              <a:off x="3120" y="7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1">
                  <a:solidFill>
                    <a:srgbClr val="FFFF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9179" name="Text Box 27"/>
            <p:cNvSpPr txBox="1">
              <a:spLocks noChangeArrowheads="1"/>
            </p:cNvSpPr>
            <p:nvPr/>
          </p:nvSpPr>
          <p:spPr bwMode="auto">
            <a:xfrm>
              <a:off x="4464" y="206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1">
                  <a:solidFill>
                    <a:srgbClr val="FFFF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9180" name="Text Box 28"/>
            <p:cNvSpPr txBox="1">
              <a:spLocks noChangeArrowheads="1"/>
            </p:cNvSpPr>
            <p:nvPr/>
          </p:nvSpPr>
          <p:spPr bwMode="auto">
            <a:xfrm>
              <a:off x="1488" y="235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1">
                  <a:solidFill>
                    <a:srgbClr val="FFFF00"/>
                  </a:solidFill>
                  <a:latin typeface="Calibri" pitchFamily="34" charset="0"/>
                </a:rPr>
                <a:t>-1</a:t>
              </a:r>
            </a:p>
          </p:txBody>
        </p:sp>
        <p:sp>
          <p:nvSpPr>
            <p:cNvPr id="49181" name="Oval 29"/>
            <p:cNvSpPr>
              <a:spLocks noChangeArrowheads="1"/>
            </p:cNvSpPr>
            <p:nvPr/>
          </p:nvSpPr>
          <p:spPr bwMode="auto">
            <a:xfrm>
              <a:off x="1776" y="1008"/>
              <a:ext cx="2688" cy="2688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9185" name="Rectangle 33"/>
          <p:cNvSpPr>
            <a:spLocks noChangeArrowheads="1"/>
          </p:cNvSpPr>
          <p:nvPr/>
        </p:nvSpPr>
        <p:spPr bwMode="auto">
          <a:xfrm>
            <a:off x="0" y="26368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 sz="1800" i="1">
              <a:latin typeface="Calibri" pitchFamily="34" charset="0"/>
            </a:endParaRPr>
          </a:p>
        </p:txBody>
      </p:sp>
      <p:sp>
        <p:nvSpPr>
          <p:cNvPr id="49186" name="Oval 34"/>
          <p:cNvSpPr>
            <a:spLocks noChangeArrowheads="1"/>
          </p:cNvSpPr>
          <p:nvPr/>
        </p:nvSpPr>
        <p:spPr bwMode="auto">
          <a:xfrm>
            <a:off x="6705600" y="2590800"/>
            <a:ext cx="179388" cy="179388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6858000" y="2286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i="1">
                <a:solidFill>
                  <a:srgbClr val="FF3300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FF3300"/>
                </a:solidFill>
                <a:latin typeface="Calibri" pitchFamily="34" charset="0"/>
              </a:rPr>
              <a:t>/6</a:t>
            </a:r>
            <a:endParaRPr lang="en-US" sz="2400" b="1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88" name="Oval 36"/>
          <p:cNvSpPr>
            <a:spLocks noChangeArrowheads="1"/>
          </p:cNvSpPr>
          <p:nvPr/>
        </p:nvSpPr>
        <p:spPr bwMode="auto">
          <a:xfrm>
            <a:off x="5943600" y="1828800"/>
            <a:ext cx="179388" cy="179388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89" name="Oval 37"/>
          <p:cNvSpPr>
            <a:spLocks noChangeArrowheads="1"/>
          </p:cNvSpPr>
          <p:nvPr/>
        </p:nvSpPr>
        <p:spPr bwMode="auto">
          <a:xfrm>
            <a:off x="4876800" y="1447800"/>
            <a:ext cx="179388" cy="179388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90" name="Text Box 38"/>
          <p:cNvSpPr txBox="1">
            <a:spLocks noChangeArrowheads="1"/>
          </p:cNvSpPr>
          <p:nvPr/>
        </p:nvSpPr>
        <p:spPr bwMode="auto">
          <a:xfrm>
            <a:off x="4495800" y="990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π</a:t>
            </a:r>
            <a:r>
              <a:rPr lang="ru-RU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/2</a:t>
            </a:r>
            <a:endParaRPr lang="en-US" sz="2400" b="1" i="1">
              <a:solidFill>
                <a:srgbClr val="FF33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9191" name="Oval 39"/>
          <p:cNvSpPr>
            <a:spLocks noChangeArrowheads="1"/>
          </p:cNvSpPr>
          <p:nvPr/>
        </p:nvSpPr>
        <p:spPr bwMode="auto">
          <a:xfrm>
            <a:off x="7010400" y="3581400"/>
            <a:ext cx="179388" cy="179388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92" name="Text Box 40"/>
          <p:cNvSpPr txBox="1">
            <a:spLocks noChangeArrowheads="1"/>
          </p:cNvSpPr>
          <p:nvPr/>
        </p:nvSpPr>
        <p:spPr bwMode="auto">
          <a:xfrm>
            <a:off x="7086600" y="3733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FF3300"/>
                </a:solidFill>
                <a:latin typeface="Calibri" pitchFamily="34" charset="0"/>
              </a:rPr>
              <a:t>0   2</a:t>
            </a:r>
            <a:r>
              <a:rPr lang="el-GR" sz="2400" b="1" i="1">
                <a:solidFill>
                  <a:srgbClr val="FF3300"/>
                </a:solidFill>
                <a:latin typeface="Calibri" pitchFamily="34" charset="0"/>
              </a:rPr>
              <a:t>π</a:t>
            </a:r>
            <a:endParaRPr lang="en-US" sz="2400" b="1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93" name="Oval 41"/>
          <p:cNvSpPr>
            <a:spLocks noChangeArrowheads="1"/>
          </p:cNvSpPr>
          <p:nvPr/>
        </p:nvSpPr>
        <p:spPr bwMode="auto">
          <a:xfrm>
            <a:off x="2743200" y="3657600"/>
            <a:ext cx="179388" cy="179388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94" name="Text Box 42"/>
          <p:cNvSpPr txBox="1">
            <a:spLocks noChangeArrowheads="1"/>
          </p:cNvSpPr>
          <p:nvPr/>
        </p:nvSpPr>
        <p:spPr bwMode="auto">
          <a:xfrm>
            <a:off x="2438400" y="3352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i="1">
                <a:solidFill>
                  <a:srgbClr val="FF3300"/>
                </a:solidFill>
                <a:latin typeface="Calibri" pitchFamily="34" charset="0"/>
              </a:rPr>
              <a:t>π</a:t>
            </a:r>
            <a:endParaRPr lang="en-US" sz="2400" b="1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95" name="Oval 43"/>
          <p:cNvSpPr>
            <a:spLocks noChangeArrowheads="1"/>
          </p:cNvSpPr>
          <p:nvPr/>
        </p:nvSpPr>
        <p:spPr bwMode="auto">
          <a:xfrm>
            <a:off x="4876800" y="5791200"/>
            <a:ext cx="179388" cy="179388"/>
          </a:xfrm>
          <a:prstGeom prst="ellipse">
            <a:avLst/>
          </a:prstGeom>
          <a:solidFill>
            <a:srgbClr val="66FFFF"/>
          </a:solidFill>
          <a:ln w="9525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96" name="Text Box 44"/>
          <p:cNvSpPr txBox="1">
            <a:spLocks noChangeArrowheads="1"/>
          </p:cNvSpPr>
          <p:nvPr/>
        </p:nvSpPr>
        <p:spPr bwMode="auto">
          <a:xfrm>
            <a:off x="4343400" y="54102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l-GR" sz="2400" b="1" i="1">
                <a:solidFill>
                  <a:srgbClr val="FF3300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FF3300"/>
                </a:solidFill>
                <a:latin typeface="Calibri" pitchFamily="34" charset="0"/>
              </a:rPr>
              <a:t>/2</a:t>
            </a:r>
            <a:endParaRPr lang="en-US" sz="2400" b="1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97" name="Oval 45"/>
          <p:cNvSpPr>
            <a:spLocks noChangeArrowheads="1"/>
          </p:cNvSpPr>
          <p:nvPr/>
        </p:nvSpPr>
        <p:spPr bwMode="auto">
          <a:xfrm>
            <a:off x="6324600" y="2133600"/>
            <a:ext cx="179388" cy="179388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198" name="Text Box 46"/>
          <p:cNvSpPr txBox="1">
            <a:spLocks noChangeArrowheads="1"/>
          </p:cNvSpPr>
          <p:nvPr/>
        </p:nvSpPr>
        <p:spPr bwMode="auto">
          <a:xfrm>
            <a:off x="6400800" y="1752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i="1">
                <a:solidFill>
                  <a:srgbClr val="FF3300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FF3300"/>
                </a:solidFill>
                <a:latin typeface="Calibri" pitchFamily="34" charset="0"/>
              </a:rPr>
              <a:t>/4</a:t>
            </a:r>
            <a:endParaRPr lang="en-US" sz="2800" b="1" i="1">
              <a:solidFill>
                <a:srgbClr val="FF33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9199" name="Rectangle 47"/>
          <p:cNvSpPr>
            <a:spLocks noChangeArrowheads="1"/>
          </p:cNvSpPr>
          <p:nvPr/>
        </p:nvSpPr>
        <p:spPr bwMode="auto">
          <a:xfrm>
            <a:off x="152400" y="533400"/>
            <a:ext cx="5045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9200" name="Text Box 48"/>
          <p:cNvSpPr txBox="1">
            <a:spLocks noChangeArrowheads="1"/>
          </p:cNvSpPr>
          <p:nvPr/>
        </p:nvSpPr>
        <p:spPr bwMode="auto">
          <a:xfrm>
            <a:off x="3429000" y="1295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2</a:t>
            </a:r>
            <a:r>
              <a:rPr lang="el-GR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π</a:t>
            </a:r>
            <a:r>
              <a:rPr lang="ru-RU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/3</a:t>
            </a:r>
          </a:p>
        </p:txBody>
      </p:sp>
      <p:sp>
        <p:nvSpPr>
          <p:cNvPr id="49201" name="Text Box 49"/>
          <p:cNvSpPr txBox="1">
            <a:spLocks noChangeArrowheads="1"/>
          </p:cNvSpPr>
          <p:nvPr/>
        </p:nvSpPr>
        <p:spPr bwMode="auto">
          <a:xfrm>
            <a:off x="5867400" y="1295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π</a:t>
            </a:r>
            <a:r>
              <a:rPr lang="ru-RU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/3</a:t>
            </a:r>
            <a:endParaRPr lang="en-US" sz="2400" b="1" i="1">
              <a:solidFill>
                <a:srgbClr val="FF33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49202" name="Oval 50"/>
          <p:cNvSpPr>
            <a:spLocks noChangeArrowheads="1"/>
          </p:cNvSpPr>
          <p:nvPr/>
        </p:nvSpPr>
        <p:spPr bwMode="auto">
          <a:xfrm>
            <a:off x="3810000" y="1828800"/>
            <a:ext cx="179388" cy="179388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203" name="Oval 51"/>
          <p:cNvSpPr>
            <a:spLocks noChangeArrowheads="1"/>
          </p:cNvSpPr>
          <p:nvPr/>
        </p:nvSpPr>
        <p:spPr bwMode="auto">
          <a:xfrm>
            <a:off x="3048000" y="2590800"/>
            <a:ext cx="179388" cy="179388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204" name="Oval 52"/>
          <p:cNvSpPr>
            <a:spLocks noChangeArrowheads="1"/>
          </p:cNvSpPr>
          <p:nvPr/>
        </p:nvSpPr>
        <p:spPr bwMode="auto">
          <a:xfrm>
            <a:off x="3352800" y="2133600"/>
            <a:ext cx="179388" cy="179388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205" name="Text Box 53"/>
          <p:cNvSpPr txBox="1">
            <a:spLocks noChangeArrowheads="1"/>
          </p:cNvSpPr>
          <p:nvPr/>
        </p:nvSpPr>
        <p:spPr bwMode="auto">
          <a:xfrm>
            <a:off x="2743200" y="17526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3</a:t>
            </a:r>
            <a:r>
              <a:rPr lang="el-GR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π</a:t>
            </a:r>
            <a:r>
              <a:rPr lang="ru-RU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/4</a:t>
            </a:r>
          </a:p>
        </p:txBody>
      </p:sp>
      <p:sp>
        <p:nvSpPr>
          <p:cNvPr id="49206" name="Text Box 54"/>
          <p:cNvSpPr txBox="1">
            <a:spLocks noChangeArrowheads="1"/>
          </p:cNvSpPr>
          <p:nvPr/>
        </p:nvSpPr>
        <p:spPr bwMode="auto">
          <a:xfrm>
            <a:off x="2286000" y="2362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5</a:t>
            </a:r>
            <a:r>
              <a:rPr lang="el-GR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π</a:t>
            </a:r>
            <a:r>
              <a:rPr lang="ru-RU" sz="2400" b="1" i="1">
                <a:solidFill>
                  <a:srgbClr val="FF3300"/>
                </a:solidFill>
                <a:latin typeface="Calibri" pitchFamily="34" charset="0"/>
                <a:cs typeface="Arial" charset="0"/>
              </a:rPr>
              <a:t>/6</a:t>
            </a:r>
          </a:p>
        </p:txBody>
      </p:sp>
      <p:sp>
        <p:nvSpPr>
          <p:cNvPr id="49207" name="Oval 55"/>
          <p:cNvSpPr>
            <a:spLocks noChangeArrowheads="1"/>
          </p:cNvSpPr>
          <p:nvPr/>
        </p:nvSpPr>
        <p:spPr bwMode="auto">
          <a:xfrm>
            <a:off x="6400800" y="5181600"/>
            <a:ext cx="179388" cy="179388"/>
          </a:xfrm>
          <a:prstGeom prst="ellipse">
            <a:avLst/>
          </a:prstGeom>
          <a:solidFill>
            <a:srgbClr val="66FFFF"/>
          </a:solidFill>
          <a:ln w="9525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208" name="Oval 56"/>
          <p:cNvSpPr>
            <a:spLocks noChangeArrowheads="1"/>
          </p:cNvSpPr>
          <p:nvPr/>
        </p:nvSpPr>
        <p:spPr bwMode="auto">
          <a:xfrm>
            <a:off x="6705600" y="4724400"/>
            <a:ext cx="179388" cy="179388"/>
          </a:xfrm>
          <a:prstGeom prst="ellipse">
            <a:avLst/>
          </a:prstGeom>
          <a:solidFill>
            <a:srgbClr val="66FFFF"/>
          </a:solidFill>
          <a:ln w="9525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209" name="Oval 57"/>
          <p:cNvSpPr>
            <a:spLocks noChangeArrowheads="1"/>
          </p:cNvSpPr>
          <p:nvPr/>
        </p:nvSpPr>
        <p:spPr bwMode="auto">
          <a:xfrm>
            <a:off x="5943600" y="5486400"/>
            <a:ext cx="179388" cy="179388"/>
          </a:xfrm>
          <a:prstGeom prst="ellipse">
            <a:avLst/>
          </a:prstGeom>
          <a:solidFill>
            <a:srgbClr val="66FFFF"/>
          </a:solidFill>
          <a:ln w="9525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210" name="Oval 58"/>
          <p:cNvSpPr>
            <a:spLocks noChangeArrowheads="1"/>
          </p:cNvSpPr>
          <p:nvPr/>
        </p:nvSpPr>
        <p:spPr bwMode="auto">
          <a:xfrm>
            <a:off x="3048000" y="4724400"/>
            <a:ext cx="179388" cy="179388"/>
          </a:xfrm>
          <a:prstGeom prst="ellipse">
            <a:avLst/>
          </a:prstGeom>
          <a:solidFill>
            <a:srgbClr val="66FFFF"/>
          </a:solidFill>
          <a:ln w="9525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211" name="Oval 59"/>
          <p:cNvSpPr>
            <a:spLocks noChangeArrowheads="1"/>
          </p:cNvSpPr>
          <p:nvPr/>
        </p:nvSpPr>
        <p:spPr bwMode="auto">
          <a:xfrm>
            <a:off x="3429000" y="5181600"/>
            <a:ext cx="179388" cy="179388"/>
          </a:xfrm>
          <a:prstGeom prst="ellipse">
            <a:avLst/>
          </a:prstGeom>
          <a:solidFill>
            <a:srgbClr val="66FFFF"/>
          </a:solidFill>
          <a:ln w="9525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212" name="Oval 60"/>
          <p:cNvSpPr>
            <a:spLocks noChangeArrowheads="1"/>
          </p:cNvSpPr>
          <p:nvPr/>
        </p:nvSpPr>
        <p:spPr bwMode="auto">
          <a:xfrm>
            <a:off x="3810000" y="5486400"/>
            <a:ext cx="179388" cy="179388"/>
          </a:xfrm>
          <a:prstGeom prst="ellipse">
            <a:avLst/>
          </a:prstGeom>
          <a:solidFill>
            <a:srgbClr val="66FFFF"/>
          </a:solidFill>
          <a:ln w="9525">
            <a:solidFill>
              <a:srgbClr val="66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 i="1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7010400" y="4495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- </a:t>
            </a:r>
            <a:r>
              <a:rPr lang="el-GR" sz="2400" b="1" i="1">
                <a:solidFill>
                  <a:srgbClr val="66FFFF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/6</a:t>
            </a:r>
            <a:endParaRPr lang="en-US" sz="2400" b="1" i="1">
              <a:solidFill>
                <a:srgbClr val="66FFFF"/>
              </a:solidFill>
              <a:latin typeface="Calibri" pitchFamily="34" charset="0"/>
            </a:endParaRPr>
          </a:p>
        </p:txBody>
      </p:sp>
      <p:sp>
        <p:nvSpPr>
          <p:cNvPr id="49214" name="Text Box 62"/>
          <p:cNvSpPr txBox="1">
            <a:spLocks noChangeArrowheads="1"/>
          </p:cNvSpPr>
          <p:nvPr/>
        </p:nvSpPr>
        <p:spPr bwMode="auto">
          <a:xfrm>
            <a:off x="6705600" y="51054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- </a:t>
            </a:r>
            <a:r>
              <a:rPr lang="el-GR" sz="2400" b="1" i="1">
                <a:solidFill>
                  <a:srgbClr val="66FFFF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/4</a:t>
            </a:r>
            <a:endParaRPr lang="en-US" sz="2400" b="1" i="1">
              <a:solidFill>
                <a:srgbClr val="66FFFF"/>
              </a:solidFill>
              <a:latin typeface="Calibri" pitchFamily="34" charset="0"/>
            </a:endParaRPr>
          </a:p>
        </p:txBody>
      </p:sp>
      <p:sp>
        <p:nvSpPr>
          <p:cNvPr id="49215" name="Text Box 63"/>
          <p:cNvSpPr txBox="1">
            <a:spLocks noChangeArrowheads="1"/>
          </p:cNvSpPr>
          <p:nvPr/>
        </p:nvSpPr>
        <p:spPr bwMode="auto">
          <a:xfrm>
            <a:off x="5791200" y="5715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- </a:t>
            </a:r>
            <a:r>
              <a:rPr lang="el-GR" sz="2400" b="1" i="1">
                <a:solidFill>
                  <a:srgbClr val="66FFFF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/3</a:t>
            </a:r>
            <a:endParaRPr lang="en-US" sz="2400" b="1" i="1">
              <a:solidFill>
                <a:srgbClr val="66FFFF"/>
              </a:solidFill>
              <a:latin typeface="Calibri" pitchFamily="34" charset="0"/>
            </a:endParaRPr>
          </a:p>
        </p:txBody>
      </p:sp>
      <p:sp>
        <p:nvSpPr>
          <p:cNvPr id="49216" name="Text Box 64"/>
          <p:cNvSpPr txBox="1">
            <a:spLocks noChangeArrowheads="1"/>
          </p:cNvSpPr>
          <p:nvPr/>
        </p:nvSpPr>
        <p:spPr bwMode="auto">
          <a:xfrm>
            <a:off x="4267200" y="594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- </a:t>
            </a:r>
            <a:r>
              <a:rPr lang="el-GR" sz="2400" b="1" i="1">
                <a:solidFill>
                  <a:srgbClr val="66FFFF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/2</a:t>
            </a:r>
            <a:endParaRPr lang="en-US" sz="2400" b="1" i="1">
              <a:solidFill>
                <a:srgbClr val="66FFFF"/>
              </a:solidFill>
              <a:latin typeface="Calibri" pitchFamily="34" charset="0"/>
            </a:endParaRPr>
          </a:p>
        </p:txBody>
      </p:sp>
      <p:sp>
        <p:nvSpPr>
          <p:cNvPr id="49217" name="Text Box 65"/>
          <p:cNvSpPr txBox="1">
            <a:spLocks noChangeArrowheads="1"/>
          </p:cNvSpPr>
          <p:nvPr/>
        </p:nvSpPr>
        <p:spPr bwMode="auto">
          <a:xfrm>
            <a:off x="2057400" y="4572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- 5</a:t>
            </a:r>
            <a:r>
              <a:rPr lang="el-GR" sz="2400" b="1" i="1">
                <a:solidFill>
                  <a:srgbClr val="66FFFF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/6</a:t>
            </a:r>
            <a:endParaRPr lang="en-US" sz="2400" b="1" i="1">
              <a:solidFill>
                <a:srgbClr val="66FFFF"/>
              </a:solidFill>
              <a:latin typeface="Calibri" pitchFamily="34" charset="0"/>
            </a:endParaRPr>
          </a:p>
        </p:txBody>
      </p:sp>
      <p:sp>
        <p:nvSpPr>
          <p:cNvPr id="49218" name="Text Box 66"/>
          <p:cNvSpPr txBox="1">
            <a:spLocks noChangeArrowheads="1"/>
          </p:cNvSpPr>
          <p:nvPr/>
        </p:nvSpPr>
        <p:spPr bwMode="auto">
          <a:xfrm>
            <a:off x="2514600" y="5257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-3</a:t>
            </a:r>
            <a:r>
              <a:rPr lang="el-GR" sz="2400" b="1" i="1">
                <a:solidFill>
                  <a:srgbClr val="66FFFF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/4</a:t>
            </a:r>
            <a:endParaRPr lang="en-US" sz="2400" b="1" i="1">
              <a:solidFill>
                <a:srgbClr val="66FFFF"/>
              </a:solidFill>
              <a:latin typeface="Calibri" pitchFamily="34" charset="0"/>
            </a:endParaRPr>
          </a:p>
        </p:txBody>
      </p:sp>
      <p:sp>
        <p:nvSpPr>
          <p:cNvPr id="49219" name="Text Box 67"/>
          <p:cNvSpPr txBox="1">
            <a:spLocks noChangeArrowheads="1"/>
          </p:cNvSpPr>
          <p:nvPr/>
        </p:nvSpPr>
        <p:spPr bwMode="auto">
          <a:xfrm>
            <a:off x="3048000" y="5562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-2</a:t>
            </a:r>
            <a:r>
              <a:rPr lang="el-GR" sz="2400" b="1" i="1">
                <a:solidFill>
                  <a:srgbClr val="66FFFF"/>
                </a:solidFill>
                <a:latin typeface="Calibri" pitchFamily="34" charset="0"/>
              </a:rPr>
              <a:t>π</a:t>
            </a:r>
            <a:r>
              <a:rPr lang="ru-RU" sz="2400" b="1" i="1">
                <a:solidFill>
                  <a:srgbClr val="66FFFF"/>
                </a:solidFill>
                <a:latin typeface="Calibri" pitchFamily="34" charset="0"/>
              </a:rPr>
              <a:t>/3</a:t>
            </a:r>
            <a:endParaRPr lang="en-US" sz="2400" b="1" i="1">
              <a:solidFill>
                <a:srgbClr val="66FFFF"/>
              </a:solidFill>
              <a:latin typeface="Calibri" pitchFamily="34" charset="0"/>
            </a:endParaRPr>
          </a:p>
        </p:txBody>
      </p:sp>
      <p:sp>
        <p:nvSpPr>
          <p:cNvPr id="49220" name="Rectangle 68"/>
          <p:cNvSpPr>
            <a:spLocks noChangeArrowheads="1"/>
          </p:cNvSpPr>
          <p:nvPr/>
        </p:nvSpPr>
        <p:spPr bwMode="auto">
          <a:xfrm>
            <a:off x="0" y="0"/>
            <a:ext cx="9144000" cy="70866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223" name="Rectangle 71"/>
          <p:cNvSpPr>
            <a:spLocks noGrp="1"/>
          </p:cNvSpPr>
          <p:nvPr>
            <p:ph type="title" idx="4294967295"/>
          </p:nvPr>
        </p:nvSpPr>
        <p:spPr bwMode="auto">
          <a:xfrm>
            <a:off x="1258888" y="2878138"/>
            <a:ext cx="7558087" cy="1079500"/>
          </a:xfrm>
          <a:noFill/>
        </p:spPr>
        <p:txBody>
          <a:bodyPr/>
          <a:lstStyle/>
          <a:p>
            <a:pPr algn="ctr"/>
            <a:r>
              <a:rPr lang="ru-RU" sz="2400" b="1">
                <a:solidFill>
                  <a:srgbClr val="006600"/>
                </a:solidFill>
                <a:latin typeface="Arial" charset="0"/>
              </a:rPr>
              <a:t>Положительные и отрицательные значения углов в радианах на единичной окружности.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49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9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9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9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9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9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9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9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9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9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9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9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9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7" grpId="0"/>
      <p:bldP spid="49190" grpId="0"/>
      <p:bldP spid="49192" grpId="0"/>
      <p:bldP spid="49194" grpId="0"/>
      <p:bldP spid="49196" grpId="0"/>
      <p:bldP spid="49198" grpId="0"/>
      <p:bldP spid="49200" grpId="0"/>
      <p:bldP spid="49201" grpId="0"/>
      <p:bldP spid="49205" grpId="0"/>
      <p:bldP spid="49206" grpId="0"/>
      <p:bldP spid="49213" grpId="0"/>
      <p:bldP spid="49214" grpId="0"/>
      <p:bldP spid="49215" grpId="0"/>
      <p:bldP spid="49216" grpId="0"/>
      <p:bldP spid="49217" grpId="0"/>
      <p:bldP spid="49218" grpId="0"/>
      <p:bldP spid="49219" grpId="0"/>
      <p:bldP spid="49220" grpId="0" animBg="1"/>
      <p:bldP spid="492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4631" name="Group 55"/>
          <p:cNvGrpSpPr>
            <a:grpSpLocks/>
          </p:cNvGrpSpPr>
          <p:nvPr/>
        </p:nvGrpSpPr>
        <p:grpSpPr bwMode="auto">
          <a:xfrm>
            <a:off x="1752600" y="304800"/>
            <a:ext cx="7162800" cy="6248400"/>
            <a:chOff x="1104" y="192"/>
            <a:chExt cx="4512" cy="3936"/>
          </a:xfrm>
        </p:grpSpPr>
        <p:grpSp>
          <p:nvGrpSpPr>
            <p:cNvPr id="24579" name="Group 3"/>
            <p:cNvGrpSpPr>
              <a:grpSpLocks/>
            </p:cNvGrpSpPr>
            <p:nvPr/>
          </p:nvGrpSpPr>
          <p:grpSpPr bwMode="auto">
            <a:xfrm>
              <a:off x="1104" y="192"/>
              <a:ext cx="4512" cy="3936"/>
              <a:chOff x="1104" y="192"/>
              <a:chExt cx="4512" cy="3936"/>
            </a:xfrm>
          </p:grpSpPr>
          <p:sp>
            <p:nvSpPr>
              <p:cNvPr id="24580" name="Rectangle 4"/>
              <p:cNvSpPr>
                <a:spLocks noChangeArrowheads="1"/>
              </p:cNvSpPr>
              <p:nvPr/>
            </p:nvSpPr>
            <p:spPr bwMode="auto">
              <a:xfrm>
                <a:off x="1104" y="192"/>
                <a:ext cx="4512" cy="3936"/>
              </a:xfrm>
              <a:prstGeom prst="rect">
                <a:avLst/>
              </a:prstGeom>
              <a:solidFill>
                <a:srgbClr val="336600"/>
              </a:solidFill>
              <a:ln w="76200">
                <a:solidFill>
                  <a:srgbClr val="FF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81" name="Rectangle 5"/>
              <p:cNvSpPr>
                <a:spLocks noChangeArrowheads="1"/>
              </p:cNvSpPr>
              <p:nvPr/>
            </p:nvSpPr>
            <p:spPr bwMode="auto">
              <a:xfrm>
                <a:off x="3120" y="2208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82" name="Rectangle 6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83" name="Rectangle 7"/>
              <p:cNvSpPr>
                <a:spLocks noChangeArrowheads="1"/>
              </p:cNvSpPr>
              <p:nvPr/>
            </p:nvSpPr>
            <p:spPr bwMode="auto">
              <a:xfrm>
                <a:off x="3120" y="1536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84" name="Rectangle 8"/>
              <p:cNvSpPr>
                <a:spLocks noChangeArrowheads="1"/>
              </p:cNvSpPr>
              <p:nvPr/>
            </p:nvSpPr>
            <p:spPr bwMode="auto">
              <a:xfrm>
                <a:off x="3792" y="2208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85" name="Rectangle 9"/>
              <p:cNvSpPr>
                <a:spLocks noChangeArrowheads="1"/>
              </p:cNvSpPr>
              <p:nvPr/>
            </p:nvSpPr>
            <p:spPr bwMode="auto">
              <a:xfrm>
                <a:off x="3792" y="1536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86" name="Rectangle 10"/>
              <p:cNvSpPr>
                <a:spLocks noChangeArrowheads="1"/>
              </p:cNvSpPr>
              <p:nvPr/>
            </p:nvSpPr>
            <p:spPr bwMode="auto">
              <a:xfrm>
                <a:off x="3792" y="864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87" name="Rectangle 11"/>
              <p:cNvSpPr>
                <a:spLocks noChangeArrowheads="1"/>
              </p:cNvSpPr>
              <p:nvPr/>
            </p:nvSpPr>
            <p:spPr bwMode="auto">
              <a:xfrm>
                <a:off x="1776" y="2208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88" name="Rectangle 12"/>
              <p:cNvSpPr>
                <a:spLocks noChangeArrowheads="1"/>
              </p:cNvSpPr>
              <p:nvPr/>
            </p:nvSpPr>
            <p:spPr bwMode="auto">
              <a:xfrm>
                <a:off x="1776" y="864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89" name="Rectangle 13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90" name="Rectangle 14"/>
              <p:cNvSpPr>
                <a:spLocks noChangeArrowheads="1"/>
              </p:cNvSpPr>
              <p:nvPr/>
            </p:nvSpPr>
            <p:spPr bwMode="auto">
              <a:xfrm>
                <a:off x="2448" y="2208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91" name="Rectangle 15"/>
              <p:cNvSpPr>
                <a:spLocks noChangeArrowheads="1"/>
              </p:cNvSpPr>
              <p:nvPr/>
            </p:nvSpPr>
            <p:spPr bwMode="auto">
              <a:xfrm>
                <a:off x="2448" y="1536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92" name="Rectangle 16"/>
              <p:cNvSpPr>
                <a:spLocks noChangeArrowheads="1"/>
              </p:cNvSpPr>
              <p:nvPr/>
            </p:nvSpPr>
            <p:spPr bwMode="auto">
              <a:xfrm>
                <a:off x="2448" y="864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93" name="Rectangle 17"/>
              <p:cNvSpPr>
                <a:spLocks noChangeArrowheads="1"/>
              </p:cNvSpPr>
              <p:nvPr/>
            </p:nvSpPr>
            <p:spPr bwMode="auto">
              <a:xfrm>
                <a:off x="3120" y="2880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94" name="Rectangle 18"/>
              <p:cNvSpPr>
                <a:spLocks noChangeArrowheads="1"/>
              </p:cNvSpPr>
              <p:nvPr/>
            </p:nvSpPr>
            <p:spPr bwMode="auto">
              <a:xfrm>
                <a:off x="2448" y="2880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95" name="Rectangle 19"/>
              <p:cNvSpPr>
                <a:spLocks noChangeArrowheads="1"/>
              </p:cNvSpPr>
              <p:nvPr/>
            </p:nvSpPr>
            <p:spPr bwMode="auto">
              <a:xfrm>
                <a:off x="3792" y="2880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96" name="Rectangle 20"/>
              <p:cNvSpPr>
                <a:spLocks noChangeArrowheads="1"/>
              </p:cNvSpPr>
              <p:nvPr/>
            </p:nvSpPr>
            <p:spPr bwMode="auto">
              <a:xfrm>
                <a:off x="1776" y="2880"/>
                <a:ext cx="680" cy="680"/>
              </a:xfrm>
              <a:prstGeom prst="rect">
                <a:avLst/>
              </a:prstGeom>
              <a:noFill/>
              <a:ln w="3175">
                <a:solidFill>
                  <a:srgbClr val="F8F8F8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3936" cy="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 flipH="1" flipV="1">
                <a:off x="3120" y="336"/>
                <a:ext cx="0" cy="360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9" name="Text Box 23"/>
              <p:cNvSpPr txBox="1">
                <a:spLocks noChangeArrowheads="1"/>
              </p:cNvSpPr>
              <p:nvPr/>
            </p:nvSpPr>
            <p:spPr bwMode="auto">
              <a:xfrm>
                <a:off x="5184" y="2400"/>
                <a:ext cx="28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000" b="1">
                    <a:solidFill>
                      <a:srgbClr val="FBFBFB"/>
                    </a:solidFill>
                  </a:rPr>
                  <a:t>Х</a:t>
                </a:r>
              </a:p>
            </p:txBody>
          </p:sp>
          <p:sp>
            <p:nvSpPr>
              <p:cNvPr id="24600" name="Text Box 24"/>
              <p:cNvSpPr txBox="1">
                <a:spLocks noChangeArrowheads="1"/>
              </p:cNvSpPr>
              <p:nvPr/>
            </p:nvSpPr>
            <p:spPr bwMode="auto">
              <a:xfrm>
                <a:off x="2784" y="288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>
                    <a:solidFill>
                      <a:srgbClr val="F8F8F8"/>
                    </a:solidFill>
                  </a:rPr>
                  <a:t>у</a:t>
                </a:r>
              </a:p>
            </p:txBody>
          </p:sp>
          <p:sp>
            <p:nvSpPr>
              <p:cNvPr id="24601" name="Text Box 25"/>
              <p:cNvSpPr txBox="1">
                <a:spLocks noChangeArrowheads="1"/>
              </p:cNvSpPr>
              <p:nvPr/>
            </p:nvSpPr>
            <p:spPr bwMode="auto">
              <a:xfrm>
                <a:off x="3120" y="3552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>
                    <a:solidFill>
                      <a:srgbClr val="FFFF00"/>
                    </a:solidFill>
                  </a:rPr>
                  <a:t>-1</a:t>
                </a:r>
              </a:p>
            </p:txBody>
          </p:sp>
          <p:sp>
            <p:nvSpPr>
              <p:cNvPr id="24602" name="Text Box 26"/>
              <p:cNvSpPr txBox="1">
                <a:spLocks noChangeArrowheads="1"/>
              </p:cNvSpPr>
              <p:nvPr/>
            </p:nvSpPr>
            <p:spPr bwMode="auto">
              <a:xfrm>
                <a:off x="3120" y="624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>
                    <a:solidFill>
                      <a:srgbClr val="FFFF00"/>
                    </a:solidFill>
                  </a:rPr>
                  <a:t>1</a:t>
                </a:r>
              </a:p>
            </p:txBody>
          </p:sp>
          <p:sp>
            <p:nvSpPr>
              <p:cNvPr id="24603" name="Text Box 27"/>
              <p:cNvSpPr txBox="1">
                <a:spLocks noChangeArrowheads="1"/>
              </p:cNvSpPr>
              <p:nvPr/>
            </p:nvSpPr>
            <p:spPr bwMode="auto">
              <a:xfrm>
                <a:off x="4464" y="1920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>
                    <a:solidFill>
                      <a:srgbClr val="FFFF00"/>
                    </a:solidFill>
                  </a:rPr>
                  <a:t>1</a:t>
                </a:r>
              </a:p>
            </p:txBody>
          </p:sp>
          <p:sp>
            <p:nvSpPr>
              <p:cNvPr id="24604" name="Text Box 28"/>
              <p:cNvSpPr txBox="1">
                <a:spLocks noChangeArrowheads="1"/>
              </p:cNvSpPr>
              <p:nvPr/>
            </p:nvSpPr>
            <p:spPr bwMode="auto">
              <a:xfrm>
                <a:off x="1488" y="2208"/>
                <a:ext cx="28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sz="2400" b="1">
                    <a:solidFill>
                      <a:srgbClr val="FFFF00"/>
                    </a:solidFill>
                  </a:rPr>
                  <a:t>-1</a:t>
                </a:r>
              </a:p>
            </p:txBody>
          </p:sp>
        </p:grpSp>
        <p:sp>
          <p:nvSpPr>
            <p:cNvPr id="24605" name="Oval 29"/>
            <p:cNvSpPr>
              <a:spLocks noChangeArrowheads="1"/>
            </p:cNvSpPr>
            <p:nvPr/>
          </p:nvSpPr>
          <p:spPr bwMode="auto">
            <a:xfrm>
              <a:off x="1776" y="864"/>
              <a:ext cx="2688" cy="2688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08" name="Oval 32"/>
            <p:cNvSpPr>
              <a:spLocks noChangeArrowheads="1"/>
            </p:cNvSpPr>
            <p:nvPr/>
          </p:nvSpPr>
          <p:spPr bwMode="auto">
            <a:xfrm>
              <a:off x="4224" y="1488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24609" name="Text Box 33"/>
            <p:cNvSpPr txBox="1">
              <a:spLocks noChangeArrowheads="1"/>
            </p:cNvSpPr>
            <p:nvPr/>
          </p:nvSpPr>
          <p:spPr bwMode="auto">
            <a:xfrm>
              <a:off x="4368" y="1248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30°</a:t>
              </a:r>
            </a:p>
          </p:txBody>
        </p:sp>
        <p:sp>
          <p:nvSpPr>
            <p:cNvPr id="24610" name="Oval 34"/>
            <p:cNvSpPr>
              <a:spLocks noChangeArrowheads="1"/>
            </p:cNvSpPr>
            <p:nvPr/>
          </p:nvSpPr>
          <p:spPr bwMode="auto">
            <a:xfrm>
              <a:off x="3744" y="1008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24611" name="Text Box 35"/>
            <p:cNvSpPr txBox="1">
              <a:spLocks noChangeArrowheads="1"/>
            </p:cNvSpPr>
            <p:nvPr/>
          </p:nvSpPr>
          <p:spPr bwMode="auto">
            <a:xfrm>
              <a:off x="3888" y="768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60°</a:t>
              </a:r>
            </a:p>
          </p:txBody>
        </p:sp>
        <p:sp>
          <p:nvSpPr>
            <p:cNvPr id="24612" name="Oval 36"/>
            <p:cNvSpPr>
              <a:spLocks noChangeArrowheads="1"/>
            </p:cNvSpPr>
            <p:nvPr/>
          </p:nvSpPr>
          <p:spPr bwMode="auto">
            <a:xfrm>
              <a:off x="3072" y="768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24613" name="Text Box 37"/>
            <p:cNvSpPr txBox="1">
              <a:spLocks noChangeArrowheads="1"/>
            </p:cNvSpPr>
            <p:nvPr/>
          </p:nvSpPr>
          <p:spPr bwMode="auto">
            <a:xfrm>
              <a:off x="3216" y="528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90°</a:t>
              </a:r>
            </a:p>
          </p:txBody>
        </p:sp>
        <p:sp>
          <p:nvSpPr>
            <p:cNvPr id="24614" name="Oval 38"/>
            <p:cNvSpPr>
              <a:spLocks noChangeArrowheads="1"/>
            </p:cNvSpPr>
            <p:nvPr/>
          </p:nvSpPr>
          <p:spPr bwMode="auto">
            <a:xfrm>
              <a:off x="4416" y="2112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24615" name="Text Box 39"/>
            <p:cNvSpPr txBox="1">
              <a:spLocks noChangeArrowheads="1"/>
            </p:cNvSpPr>
            <p:nvPr/>
          </p:nvSpPr>
          <p:spPr bwMode="auto">
            <a:xfrm>
              <a:off x="4512" y="2208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0°</a:t>
              </a:r>
            </a:p>
          </p:txBody>
        </p:sp>
        <p:sp>
          <p:nvSpPr>
            <p:cNvPr id="24616" name="Oval 40"/>
            <p:cNvSpPr>
              <a:spLocks noChangeArrowheads="1"/>
            </p:cNvSpPr>
            <p:nvPr/>
          </p:nvSpPr>
          <p:spPr bwMode="auto">
            <a:xfrm>
              <a:off x="1728" y="2160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24617" name="Text Box 41"/>
            <p:cNvSpPr txBox="1">
              <a:spLocks noChangeArrowheads="1"/>
            </p:cNvSpPr>
            <p:nvPr/>
          </p:nvSpPr>
          <p:spPr bwMode="auto">
            <a:xfrm>
              <a:off x="1152" y="1824"/>
              <a:ext cx="6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180°</a:t>
              </a:r>
            </a:p>
          </p:txBody>
        </p:sp>
        <p:sp>
          <p:nvSpPr>
            <p:cNvPr id="24618" name="Oval 42"/>
            <p:cNvSpPr>
              <a:spLocks noChangeArrowheads="1"/>
            </p:cNvSpPr>
            <p:nvPr/>
          </p:nvSpPr>
          <p:spPr bwMode="auto">
            <a:xfrm>
              <a:off x="3072" y="350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24619" name="Text Box 43"/>
            <p:cNvSpPr txBox="1">
              <a:spLocks noChangeArrowheads="1"/>
            </p:cNvSpPr>
            <p:nvPr/>
          </p:nvSpPr>
          <p:spPr bwMode="auto">
            <a:xfrm>
              <a:off x="2592" y="3552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270°</a:t>
              </a:r>
            </a:p>
          </p:txBody>
        </p:sp>
        <p:sp>
          <p:nvSpPr>
            <p:cNvPr id="24620" name="Oval 44"/>
            <p:cNvSpPr>
              <a:spLocks noChangeArrowheads="1"/>
            </p:cNvSpPr>
            <p:nvPr/>
          </p:nvSpPr>
          <p:spPr bwMode="auto">
            <a:xfrm>
              <a:off x="4032" y="1200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24621" name="Text Box 45"/>
            <p:cNvSpPr txBox="1">
              <a:spLocks noChangeArrowheads="1"/>
            </p:cNvSpPr>
            <p:nvPr/>
          </p:nvSpPr>
          <p:spPr bwMode="auto">
            <a:xfrm>
              <a:off x="4176" y="960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3300"/>
                  </a:solidFill>
                </a:rPr>
                <a:t>45</a:t>
              </a:r>
              <a:r>
                <a:rPr lang="ru-RU" sz="2800" b="1">
                  <a:solidFill>
                    <a:srgbClr val="FF3300"/>
                  </a:solidFill>
                </a:rPr>
                <a:t>°</a:t>
              </a:r>
            </a:p>
          </p:txBody>
        </p:sp>
        <p:grpSp>
          <p:nvGrpSpPr>
            <p:cNvPr id="24623" name="Group 47"/>
            <p:cNvGrpSpPr>
              <a:grpSpLocks/>
            </p:cNvGrpSpPr>
            <p:nvPr/>
          </p:nvGrpSpPr>
          <p:grpSpPr bwMode="auto">
            <a:xfrm>
              <a:off x="1200" y="336"/>
              <a:ext cx="4320" cy="3696"/>
              <a:chOff x="1200" y="336"/>
              <a:chExt cx="4320" cy="3696"/>
            </a:xfrm>
          </p:grpSpPr>
          <p:sp>
            <p:nvSpPr>
              <p:cNvPr id="24624" name="Text Box 48"/>
              <p:cNvSpPr txBox="1">
                <a:spLocks noChangeArrowheads="1"/>
              </p:cNvSpPr>
              <p:nvPr/>
            </p:nvSpPr>
            <p:spPr bwMode="auto">
              <a:xfrm>
                <a:off x="5040" y="336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</a:t>
                </a:r>
              </a:p>
            </p:txBody>
          </p:sp>
          <p:sp>
            <p:nvSpPr>
              <p:cNvPr id="24625" name="Text Box 49"/>
              <p:cNvSpPr txBox="1">
                <a:spLocks noChangeArrowheads="1"/>
              </p:cNvSpPr>
              <p:nvPr/>
            </p:nvSpPr>
            <p:spPr bwMode="auto">
              <a:xfrm>
                <a:off x="1344" y="38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II</a:t>
                </a:r>
              </a:p>
            </p:txBody>
          </p:sp>
          <p:sp>
            <p:nvSpPr>
              <p:cNvPr id="24626" name="Text Box 50"/>
              <p:cNvSpPr txBox="1">
                <a:spLocks noChangeArrowheads="1"/>
              </p:cNvSpPr>
              <p:nvPr/>
            </p:nvSpPr>
            <p:spPr bwMode="auto">
              <a:xfrm>
                <a:off x="1200" y="374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III</a:t>
                </a:r>
              </a:p>
            </p:txBody>
          </p:sp>
          <p:sp>
            <p:nvSpPr>
              <p:cNvPr id="24627" name="Text Box 51"/>
              <p:cNvSpPr txBox="1">
                <a:spLocks noChangeArrowheads="1"/>
              </p:cNvSpPr>
              <p:nvPr/>
            </p:nvSpPr>
            <p:spPr bwMode="auto">
              <a:xfrm>
                <a:off x="5088" y="374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IV</a:t>
                </a:r>
              </a:p>
            </p:txBody>
          </p:sp>
        </p:grpSp>
        <p:sp>
          <p:nvSpPr>
            <p:cNvPr id="24630" name="Text Box 54"/>
            <p:cNvSpPr txBox="1">
              <a:spLocks noChangeArrowheads="1"/>
            </p:cNvSpPr>
            <p:nvPr/>
          </p:nvSpPr>
          <p:spPr bwMode="auto">
            <a:xfrm>
              <a:off x="4464" y="2544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360°</a:t>
              </a:r>
            </a:p>
          </p:txBody>
        </p:sp>
      </p:grpSp>
      <p:grpSp>
        <p:nvGrpSpPr>
          <p:cNvPr id="24635" name="Group 59"/>
          <p:cNvGrpSpPr>
            <a:grpSpLocks/>
          </p:cNvGrpSpPr>
          <p:nvPr/>
        </p:nvGrpSpPr>
        <p:grpSpPr bwMode="auto">
          <a:xfrm>
            <a:off x="4953000" y="2438400"/>
            <a:ext cx="1828800" cy="1066800"/>
            <a:chOff x="3120" y="1536"/>
            <a:chExt cx="1152" cy="672"/>
          </a:xfrm>
        </p:grpSpPr>
        <p:sp>
          <p:nvSpPr>
            <p:cNvPr id="24632" name="AutoShape 56"/>
            <p:cNvSpPr>
              <a:spLocks noChangeArrowheads="1"/>
            </p:cNvSpPr>
            <p:nvPr/>
          </p:nvSpPr>
          <p:spPr bwMode="auto">
            <a:xfrm rot="16200000">
              <a:off x="3360" y="1296"/>
              <a:ext cx="672" cy="1152"/>
            </a:xfrm>
            <a:prstGeom prst="rtTriangle">
              <a:avLst/>
            </a:prstGeom>
            <a:solidFill>
              <a:srgbClr val="66FFFF"/>
            </a:solidFill>
            <a:ln w="9525">
              <a:solidFill>
                <a:srgbClr val="00CC00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r>
                <a:rPr lang="el-GR" sz="2200" b="1" i="1">
                  <a:solidFill>
                    <a:srgbClr val="FF3300"/>
                  </a:solidFill>
                  <a:cs typeface="Arial" charset="0"/>
                </a:rPr>
                <a:t>α</a:t>
              </a:r>
            </a:p>
          </p:txBody>
        </p:sp>
        <p:sp>
          <p:nvSpPr>
            <p:cNvPr id="24633" name="Arc 57"/>
            <p:cNvSpPr>
              <a:spLocks/>
            </p:cNvSpPr>
            <p:nvPr/>
          </p:nvSpPr>
          <p:spPr bwMode="auto">
            <a:xfrm>
              <a:off x="3456" y="2016"/>
              <a:ext cx="96" cy="19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4637" name="Text Box 61"/>
          <p:cNvSpPr txBox="1">
            <a:spLocks noChangeArrowheads="1"/>
          </p:cNvSpPr>
          <p:nvPr/>
        </p:nvSpPr>
        <p:spPr bwMode="auto">
          <a:xfrm>
            <a:off x="5257800" y="2667000"/>
            <a:ext cx="990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rgbClr val="FFFF00"/>
                </a:solidFill>
                <a:cs typeface="Arial" charset="0"/>
              </a:rPr>
              <a:t>R=</a:t>
            </a:r>
            <a:r>
              <a:rPr lang="ru-RU" sz="22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4638" name="Text Box 62"/>
          <p:cNvSpPr txBox="1">
            <a:spLocks noChangeArrowheads="1"/>
          </p:cNvSpPr>
          <p:nvPr/>
        </p:nvSpPr>
        <p:spPr bwMode="auto">
          <a:xfrm>
            <a:off x="56388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>
                <a:solidFill>
                  <a:srgbClr val="FF9933"/>
                </a:solidFill>
              </a:rPr>
              <a:t>Х</a:t>
            </a:r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6781800" y="2895600"/>
            <a:ext cx="457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>
                <a:solidFill>
                  <a:srgbClr val="CC6600"/>
                </a:solidFill>
              </a:rPr>
              <a:t>у</a:t>
            </a:r>
          </a:p>
        </p:txBody>
      </p:sp>
      <p:sp>
        <p:nvSpPr>
          <p:cNvPr id="24640" name="Line 64"/>
          <p:cNvSpPr>
            <a:spLocks noChangeShapeType="1"/>
          </p:cNvSpPr>
          <p:nvPr/>
        </p:nvSpPr>
        <p:spPr bwMode="auto">
          <a:xfrm>
            <a:off x="4953000" y="3505200"/>
            <a:ext cx="1828800" cy="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41" name="Line 65"/>
          <p:cNvSpPr>
            <a:spLocks noChangeShapeType="1"/>
          </p:cNvSpPr>
          <p:nvPr/>
        </p:nvSpPr>
        <p:spPr bwMode="auto">
          <a:xfrm>
            <a:off x="6781800" y="2438400"/>
            <a:ext cx="0" cy="10668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642" name="Text Box 66"/>
          <p:cNvSpPr txBox="1">
            <a:spLocks noChangeArrowheads="1"/>
          </p:cNvSpPr>
          <p:nvPr/>
        </p:nvSpPr>
        <p:spPr bwMode="auto">
          <a:xfrm>
            <a:off x="2514600" y="6096000"/>
            <a:ext cx="2286000" cy="547688"/>
          </a:xfrm>
          <a:prstGeom prst="rect">
            <a:avLst/>
          </a:prstGeom>
          <a:solidFill>
            <a:schemeClr val="bg1"/>
          </a:solidFill>
          <a:ln w="28575">
            <a:solidFill>
              <a:srgbClr val="FF66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008000"/>
                </a:solidFill>
              </a:rPr>
              <a:t>sin </a:t>
            </a:r>
            <a:r>
              <a:rPr lang="el-GR" sz="2800" i="1">
                <a:solidFill>
                  <a:srgbClr val="008000"/>
                </a:solidFill>
                <a:cs typeface="Arial" charset="0"/>
              </a:rPr>
              <a:t>α</a:t>
            </a:r>
            <a:r>
              <a:rPr lang="en-US" sz="2400">
                <a:solidFill>
                  <a:srgbClr val="008000"/>
                </a:solidFill>
                <a:cs typeface="Arial" charset="0"/>
              </a:rPr>
              <a:t> = </a:t>
            </a:r>
            <a:r>
              <a:rPr lang="en-US" sz="2400" i="1">
                <a:solidFill>
                  <a:srgbClr val="008000"/>
                </a:solidFill>
                <a:cs typeface="Arial" charset="0"/>
              </a:rPr>
              <a:t>y/1=y</a:t>
            </a:r>
            <a:endParaRPr lang="el-GR" sz="2400" i="1">
              <a:solidFill>
                <a:srgbClr val="008000"/>
              </a:solidFill>
              <a:cs typeface="Arial" charset="0"/>
            </a:endParaRPr>
          </a:p>
        </p:txBody>
      </p:sp>
      <p:sp>
        <p:nvSpPr>
          <p:cNvPr id="24644" name="Text Box 68"/>
          <p:cNvSpPr txBox="1">
            <a:spLocks noChangeArrowheads="1"/>
          </p:cNvSpPr>
          <p:nvPr/>
        </p:nvSpPr>
        <p:spPr bwMode="auto">
          <a:xfrm>
            <a:off x="5562600" y="6096000"/>
            <a:ext cx="2286000" cy="547688"/>
          </a:xfrm>
          <a:prstGeom prst="rect">
            <a:avLst/>
          </a:prstGeom>
          <a:solidFill>
            <a:schemeClr val="bg1"/>
          </a:solidFill>
          <a:ln w="2857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solidFill>
                  <a:srgbClr val="008000"/>
                </a:solidFill>
                <a:cs typeface="Arial" charset="0"/>
              </a:rPr>
              <a:t>cos </a:t>
            </a:r>
            <a:r>
              <a:rPr lang="en-US" sz="2800" i="1">
                <a:solidFill>
                  <a:srgbClr val="008000"/>
                </a:solidFill>
                <a:cs typeface="Arial" charset="0"/>
              </a:rPr>
              <a:t>α</a:t>
            </a:r>
            <a:r>
              <a:rPr lang="en-US" sz="2400" i="1">
                <a:solidFill>
                  <a:srgbClr val="008000"/>
                </a:solidFill>
                <a:cs typeface="Arial" charset="0"/>
              </a:rPr>
              <a:t> = x/1=x</a:t>
            </a:r>
          </a:p>
        </p:txBody>
      </p:sp>
      <p:sp>
        <p:nvSpPr>
          <p:cNvPr id="24646" name="Text Box 70"/>
          <p:cNvSpPr txBox="1">
            <a:spLocks noChangeArrowheads="1"/>
          </p:cNvSpPr>
          <p:nvPr/>
        </p:nvSpPr>
        <p:spPr bwMode="auto">
          <a:xfrm>
            <a:off x="5105400" y="381000"/>
            <a:ext cx="914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66FF"/>
                </a:solidFill>
              </a:rPr>
              <a:t>sin </a:t>
            </a:r>
            <a:r>
              <a:rPr lang="el-GR" i="1">
                <a:solidFill>
                  <a:srgbClr val="FF66FF"/>
                </a:solidFill>
              </a:rPr>
              <a:t>α</a:t>
            </a:r>
            <a:endParaRPr lang="ru-RU" i="1">
              <a:solidFill>
                <a:srgbClr val="FF66FF"/>
              </a:solidFill>
            </a:endParaRPr>
          </a:p>
        </p:txBody>
      </p:sp>
      <p:sp>
        <p:nvSpPr>
          <p:cNvPr id="24647" name="Text Box 71"/>
          <p:cNvSpPr txBox="1">
            <a:spLocks noChangeArrowheads="1"/>
          </p:cNvSpPr>
          <p:nvPr/>
        </p:nvSpPr>
        <p:spPr bwMode="auto">
          <a:xfrm>
            <a:off x="7696200" y="2895600"/>
            <a:ext cx="1066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>
                <a:solidFill>
                  <a:srgbClr val="FF9933"/>
                </a:solidFill>
              </a:rPr>
              <a:t>с</a:t>
            </a:r>
            <a:r>
              <a:rPr lang="en-US" i="1">
                <a:solidFill>
                  <a:srgbClr val="FF9933"/>
                </a:solidFill>
              </a:rPr>
              <a:t>os</a:t>
            </a:r>
            <a:r>
              <a:rPr lang="ru-RU" i="1">
                <a:solidFill>
                  <a:srgbClr val="FF9933"/>
                </a:solidFill>
              </a:rPr>
              <a:t> </a:t>
            </a:r>
            <a:r>
              <a:rPr lang="el-GR" i="1">
                <a:solidFill>
                  <a:srgbClr val="FF9933"/>
                </a:solidFill>
              </a:rPr>
              <a:t>α</a:t>
            </a:r>
            <a:endParaRPr lang="ru-RU" i="1">
              <a:solidFill>
                <a:srgbClr val="FF9933"/>
              </a:solidFill>
            </a:endParaRPr>
          </a:p>
        </p:txBody>
      </p:sp>
      <p:sp>
        <p:nvSpPr>
          <p:cNvPr id="24648" name="Rectangle 7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4651" name="Rectangle 75"/>
          <p:cNvSpPr>
            <a:spLocks noGrp="1"/>
          </p:cNvSpPr>
          <p:nvPr>
            <p:ph type="title" idx="4294967295"/>
          </p:nvPr>
        </p:nvSpPr>
        <p:spPr bwMode="auto">
          <a:xfrm>
            <a:off x="1258888" y="2878138"/>
            <a:ext cx="7558087" cy="1079500"/>
          </a:xfrm>
          <a:noFill/>
        </p:spPr>
        <p:txBody>
          <a:bodyPr/>
          <a:lstStyle/>
          <a:p>
            <a:pPr algn="ctr"/>
            <a:r>
              <a:rPr lang="ru-RU" sz="2400" b="1">
                <a:solidFill>
                  <a:srgbClr val="008000"/>
                </a:solidFill>
                <a:latin typeface="Arial" charset="0"/>
              </a:rPr>
              <a:t>Определение синуса и косинуса угла </a:t>
            </a:r>
            <a:br>
              <a:rPr lang="ru-RU" sz="2400" b="1">
                <a:solidFill>
                  <a:srgbClr val="008000"/>
                </a:solidFill>
                <a:latin typeface="Arial" charset="0"/>
              </a:rPr>
            </a:br>
            <a:r>
              <a:rPr lang="ru-RU" sz="2400" b="1">
                <a:solidFill>
                  <a:srgbClr val="008000"/>
                </a:solidFill>
                <a:latin typeface="Arial" charset="0"/>
              </a:rPr>
              <a:t>на единичной окружности.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4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7" grpId="0"/>
      <p:bldP spid="24638" grpId="0"/>
      <p:bldP spid="24640" grpId="0" animBg="1"/>
      <p:bldP spid="24641" grpId="0" animBg="1"/>
      <p:bldP spid="24644" grpId="0" animBg="1"/>
      <p:bldP spid="24647" grpId="0"/>
      <p:bldP spid="24648" grpId="0" animBg="1"/>
      <p:bldP spid="246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97" name="Rectangle 81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rect">
            <a:avLst/>
          </a:prstGeom>
          <a:solidFill>
            <a:srgbClr val="FFFF00">
              <a:alpha val="35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4880" name="Group 64"/>
          <p:cNvGrpSpPr>
            <a:grpSpLocks/>
          </p:cNvGrpSpPr>
          <p:nvPr/>
        </p:nvGrpSpPr>
        <p:grpSpPr bwMode="auto">
          <a:xfrm>
            <a:off x="990600" y="0"/>
            <a:ext cx="8153400" cy="6858000"/>
            <a:chOff x="624" y="0"/>
            <a:chExt cx="5136" cy="4320"/>
          </a:xfrm>
        </p:grpSpPr>
        <p:sp>
          <p:nvSpPr>
            <p:cNvPr id="34818" name="Rectangle 2"/>
            <p:cNvSpPr>
              <a:spLocks noChangeArrowheads="1"/>
            </p:cNvSpPr>
            <p:nvPr/>
          </p:nvSpPr>
          <p:spPr bwMode="auto">
            <a:xfrm>
              <a:off x="624" y="0"/>
              <a:ext cx="5136" cy="432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4879" name="Group 63"/>
            <p:cNvGrpSpPr>
              <a:grpSpLocks/>
            </p:cNvGrpSpPr>
            <p:nvPr/>
          </p:nvGrpSpPr>
          <p:grpSpPr bwMode="auto">
            <a:xfrm>
              <a:off x="1104" y="192"/>
              <a:ext cx="4512" cy="3999"/>
              <a:chOff x="1104" y="192"/>
              <a:chExt cx="4512" cy="3999"/>
            </a:xfrm>
          </p:grpSpPr>
          <p:grpSp>
            <p:nvGrpSpPr>
              <p:cNvPr id="34819" name="Group 3"/>
              <p:cNvGrpSpPr>
                <a:grpSpLocks/>
              </p:cNvGrpSpPr>
              <p:nvPr/>
            </p:nvGrpSpPr>
            <p:grpSpPr bwMode="auto">
              <a:xfrm>
                <a:off x="1104" y="192"/>
                <a:ext cx="4512" cy="3936"/>
                <a:chOff x="1104" y="192"/>
                <a:chExt cx="4512" cy="3936"/>
              </a:xfrm>
            </p:grpSpPr>
            <p:grpSp>
              <p:nvGrpSpPr>
                <p:cNvPr id="34820" name="Group 4"/>
                <p:cNvGrpSpPr>
                  <a:grpSpLocks/>
                </p:cNvGrpSpPr>
                <p:nvPr/>
              </p:nvGrpSpPr>
              <p:grpSpPr bwMode="auto">
                <a:xfrm>
                  <a:off x="1104" y="192"/>
                  <a:ext cx="4512" cy="3936"/>
                  <a:chOff x="1104" y="192"/>
                  <a:chExt cx="4512" cy="3936"/>
                </a:xfrm>
              </p:grpSpPr>
              <p:sp>
                <p:nvSpPr>
                  <p:cNvPr id="34821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192"/>
                    <a:ext cx="4512" cy="3936"/>
                  </a:xfrm>
                  <a:prstGeom prst="rect">
                    <a:avLst/>
                  </a:prstGeom>
                  <a:solidFill>
                    <a:srgbClr val="336600"/>
                  </a:solidFill>
                  <a:ln w="76200">
                    <a:solidFill>
                      <a:srgbClr val="FFFF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22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2208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23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24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1536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25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208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2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1536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27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864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28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2208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29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864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0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536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1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2208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2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1536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3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864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4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2880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5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2880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6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880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7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2880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4838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440" y="2208"/>
                    <a:ext cx="3936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839" name="Line 2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120" y="336"/>
                    <a:ext cx="0" cy="3600"/>
                  </a:xfrm>
                  <a:prstGeom prst="line">
                    <a:avLst/>
                  </a:prstGeom>
                  <a:noFill/>
                  <a:ln w="5715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34840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4" y="2400"/>
                    <a:ext cx="288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000" b="1">
                        <a:solidFill>
                          <a:srgbClr val="FBFBFB"/>
                        </a:solidFill>
                      </a:rPr>
                      <a:t>Х</a:t>
                    </a:r>
                  </a:p>
                </p:txBody>
              </p:sp>
              <p:sp>
                <p:nvSpPr>
                  <p:cNvPr id="34841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4" y="288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8F8F8"/>
                        </a:solidFill>
                      </a:rPr>
                      <a:t>у</a:t>
                    </a:r>
                  </a:p>
                </p:txBody>
              </p:sp>
              <p:sp>
                <p:nvSpPr>
                  <p:cNvPr id="34842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20" y="3552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FFF00"/>
                        </a:solidFill>
                      </a:rPr>
                      <a:t>-1</a:t>
                    </a:r>
                  </a:p>
                </p:txBody>
              </p:sp>
              <p:sp>
                <p:nvSpPr>
                  <p:cNvPr id="34843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20" y="624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FFF0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34844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4" y="1920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FFF0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34845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208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FFF00"/>
                        </a:solidFill>
                      </a:rPr>
                      <a:t>-1</a:t>
                    </a:r>
                  </a:p>
                </p:txBody>
              </p:sp>
            </p:grpSp>
            <p:sp>
              <p:nvSpPr>
                <p:cNvPr id="34846" name="Oval 30"/>
                <p:cNvSpPr>
                  <a:spLocks noChangeArrowheads="1"/>
                </p:cNvSpPr>
                <p:nvPr/>
              </p:nvSpPr>
              <p:spPr bwMode="auto">
                <a:xfrm>
                  <a:off x="1776" y="864"/>
                  <a:ext cx="2688" cy="2688"/>
                </a:xfrm>
                <a:prstGeom prst="ellips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847" name="Oval 31"/>
                <p:cNvSpPr>
                  <a:spLocks noChangeArrowheads="1"/>
                </p:cNvSpPr>
                <p:nvPr/>
              </p:nvSpPr>
              <p:spPr bwMode="auto">
                <a:xfrm>
                  <a:off x="4224" y="1488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4848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368" y="1248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30°</a:t>
                  </a:r>
                </a:p>
              </p:txBody>
            </p:sp>
            <p:sp>
              <p:nvSpPr>
                <p:cNvPr id="34849" name="Oval 33"/>
                <p:cNvSpPr>
                  <a:spLocks noChangeArrowheads="1"/>
                </p:cNvSpPr>
                <p:nvPr/>
              </p:nvSpPr>
              <p:spPr bwMode="auto">
                <a:xfrm>
                  <a:off x="3744" y="1008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485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888" y="768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60°</a:t>
                  </a:r>
                </a:p>
              </p:txBody>
            </p:sp>
            <p:sp>
              <p:nvSpPr>
                <p:cNvPr id="34851" name="Oval 35"/>
                <p:cNvSpPr>
                  <a:spLocks noChangeArrowheads="1"/>
                </p:cNvSpPr>
                <p:nvPr/>
              </p:nvSpPr>
              <p:spPr bwMode="auto">
                <a:xfrm>
                  <a:off x="3072" y="768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4852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3216" y="528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90°</a:t>
                  </a:r>
                </a:p>
              </p:txBody>
            </p:sp>
            <p:sp>
              <p:nvSpPr>
                <p:cNvPr id="34853" name="Oval 37"/>
                <p:cNvSpPr>
                  <a:spLocks noChangeArrowheads="1"/>
                </p:cNvSpPr>
                <p:nvPr/>
              </p:nvSpPr>
              <p:spPr bwMode="auto">
                <a:xfrm>
                  <a:off x="4416" y="2112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485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4512" y="2208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0°</a:t>
                  </a:r>
                </a:p>
              </p:txBody>
            </p:sp>
            <p:sp>
              <p:nvSpPr>
                <p:cNvPr id="34855" name="Oval 39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485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52" y="1824"/>
                  <a:ext cx="67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180°</a:t>
                  </a:r>
                </a:p>
              </p:txBody>
            </p:sp>
            <p:sp>
              <p:nvSpPr>
                <p:cNvPr id="34857" name="Oval 41"/>
                <p:cNvSpPr>
                  <a:spLocks noChangeArrowheads="1"/>
                </p:cNvSpPr>
                <p:nvPr/>
              </p:nvSpPr>
              <p:spPr bwMode="auto">
                <a:xfrm>
                  <a:off x="3072" y="3504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485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592" y="3552"/>
                  <a:ext cx="62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270°</a:t>
                  </a:r>
                </a:p>
              </p:txBody>
            </p:sp>
            <p:sp>
              <p:nvSpPr>
                <p:cNvPr id="34859" name="Oval 43"/>
                <p:cNvSpPr>
                  <a:spLocks noChangeArrowheads="1"/>
                </p:cNvSpPr>
                <p:nvPr/>
              </p:nvSpPr>
              <p:spPr bwMode="auto">
                <a:xfrm>
                  <a:off x="4032" y="1200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34860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76" y="960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FF3300"/>
                      </a:solidFill>
                    </a:rPr>
                    <a:t>45</a:t>
                  </a:r>
                  <a:r>
                    <a:rPr lang="ru-RU" sz="2800" b="1">
                      <a:solidFill>
                        <a:srgbClr val="FF3300"/>
                      </a:solidFill>
                    </a:rPr>
                    <a:t>°</a:t>
                  </a:r>
                </a:p>
              </p:txBody>
            </p:sp>
            <p:grpSp>
              <p:nvGrpSpPr>
                <p:cNvPr id="34862" name="Group 46"/>
                <p:cNvGrpSpPr>
                  <a:grpSpLocks/>
                </p:cNvGrpSpPr>
                <p:nvPr/>
              </p:nvGrpSpPr>
              <p:grpSpPr bwMode="auto">
                <a:xfrm>
                  <a:off x="1200" y="336"/>
                  <a:ext cx="4320" cy="3696"/>
                  <a:chOff x="1200" y="336"/>
                  <a:chExt cx="4320" cy="3696"/>
                </a:xfrm>
              </p:grpSpPr>
              <p:sp>
                <p:nvSpPr>
                  <p:cNvPr id="34863" name="Text Box 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40" y="336"/>
                    <a:ext cx="43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>
                        <a:solidFill>
                          <a:srgbClr val="F8F8F8"/>
                        </a:solidFill>
                        <a:cs typeface="Arial" charset="0"/>
                      </a:rPr>
                      <a:t>I</a:t>
                    </a:r>
                  </a:p>
                </p:txBody>
              </p:sp>
              <p:sp>
                <p:nvSpPr>
                  <p:cNvPr id="34864" name="Text 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44" y="384"/>
                    <a:ext cx="43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>
                        <a:solidFill>
                          <a:srgbClr val="F8F8F8"/>
                        </a:solidFill>
                        <a:cs typeface="Arial" charset="0"/>
                      </a:rPr>
                      <a:t>II</a:t>
                    </a:r>
                  </a:p>
                </p:txBody>
              </p:sp>
              <p:sp>
                <p:nvSpPr>
                  <p:cNvPr id="34865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0" y="3744"/>
                    <a:ext cx="43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>
                        <a:solidFill>
                          <a:srgbClr val="F8F8F8"/>
                        </a:solidFill>
                        <a:cs typeface="Arial" charset="0"/>
                      </a:rPr>
                      <a:t>III</a:t>
                    </a:r>
                  </a:p>
                </p:txBody>
              </p:sp>
              <p:sp>
                <p:nvSpPr>
                  <p:cNvPr id="34866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88" y="3744"/>
                    <a:ext cx="43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>
                        <a:solidFill>
                          <a:srgbClr val="F8F8F8"/>
                        </a:solidFill>
                        <a:cs typeface="Arial" charset="0"/>
                      </a:rPr>
                      <a:t>IV</a:t>
                    </a:r>
                  </a:p>
                </p:txBody>
              </p:sp>
            </p:grpSp>
            <p:sp>
              <p:nvSpPr>
                <p:cNvPr id="34867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4464" y="2544"/>
                  <a:ext cx="62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360°</a:t>
                  </a:r>
                </a:p>
              </p:txBody>
            </p:sp>
          </p:grpSp>
          <p:sp>
            <p:nvSpPr>
              <p:cNvPr id="34876" name="Text Box 60"/>
              <p:cNvSpPr txBox="1">
                <a:spLocks noChangeArrowheads="1"/>
              </p:cNvSpPr>
              <p:nvPr/>
            </p:nvSpPr>
            <p:spPr bwMode="auto">
              <a:xfrm>
                <a:off x="1584" y="3840"/>
                <a:ext cx="1440" cy="35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66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i="1">
                    <a:solidFill>
                      <a:srgbClr val="008000"/>
                    </a:solidFill>
                  </a:rPr>
                  <a:t>sin </a:t>
                </a:r>
                <a:r>
                  <a:rPr lang="el-GR" sz="2800" i="1">
                    <a:solidFill>
                      <a:srgbClr val="008000"/>
                    </a:solidFill>
                    <a:cs typeface="Arial" charset="0"/>
                  </a:rPr>
                  <a:t>α</a:t>
                </a:r>
                <a:r>
                  <a:rPr lang="en-US" sz="2400">
                    <a:solidFill>
                      <a:srgbClr val="008000"/>
                    </a:solidFill>
                    <a:cs typeface="Arial" charset="0"/>
                  </a:rPr>
                  <a:t> = </a:t>
                </a:r>
                <a:r>
                  <a:rPr lang="en-US" sz="2400" i="1">
                    <a:solidFill>
                      <a:srgbClr val="008000"/>
                    </a:solidFill>
                    <a:cs typeface="Arial" charset="0"/>
                  </a:rPr>
                  <a:t>y</a:t>
                </a:r>
                <a:endParaRPr lang="el-GR" sz="2400" i="1">
                  <a:solidFill>
                    <a:srgbClr val="008000"/>
                  </a:solidFill>
                  <a:cs typeface="Arial" charset="0"/>
                </a:endParaRPr>
              </a:p>
            </p:txBody>
          </p:sp>
          <p:sp>
            <p:nvSpPr>
              <p:cNvPr id="34877" name="Text Box 61"/>
              <p:cNvSpPr txBox="1">
                <a:spLocks noChangeArrowheads="1"/>
              </p:cNvSpPr>
              <p:nvPr/>
            </p:nvSpPr>
            <p:spPr bwMode="auto">
              <a:xfrm>
                <a:off x="3504" y="3840"/>
                <a:ext cx="1440" cy="35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i="1">
                    <a:solidFill>
                      <a:srgbClr val="008000"/>
                    </a:solidFill>
                    <a:cs typeface="Arial" charset="0"/>
                  </a:rPr>
                  <a:t>cos </a:t>
                </a:r>
                <a:r>
                  <a:rPr lang="en-US" sz="2800" i="1">
                    <a:solidFill>
                      <a:srgbClr val="008000"/>
                    </a:solidFill>
                    <a:cs typeface="Arial" charset="0"/>
                  </a:rPr>
                  <a:t>α</a:t>
                </a:r>
                <a:r>
                  <a:rPr lang="en-US" sz="2400" i="1">
                    <a:solidFill>
                      <a:srgbClr val="008000"/>
                    </a:solidFill>
                    <a:cs typeface="Arial" charset="0"/>
                  </a:rPr>
                  <a:t> = x</a:t>
                </a:r>
              </a:p>
            </p:txBody>
          </p:sp>
        </p:grpSp>
      </p:grpSp>
      <p:graphicFrame>
        <p:nvGraphicFramePr>
          <p:cNvPr id="34882" name="Object 66"/>
          <p:cNvGraphicFramePr>
            <a:graphicFrameLocks noChangeAspect="1"/>
          </p:cNvGraphicFramePr>
          <p:nvPr/>
        </p:nvGraphicFramePr>
        <p:xfrm>
          <a:off x="2286000" y="228600"/>
          <a:ext cx="527050" cy="828675"/>
        </p:xfrm>
        <a:graphic>
          <a:graphicData uri="http://schemas.openxmlformats.org/presentationml/2006/ole">
            <p:oleObj spid="_x0000_s34882" name="Формула" r:id="rId4" imgW="266400" imgH="431640" progId="Equation.3">
              <p:embed/>
            </p:oleObj>
          </a:graphicData>
        </a:graphic>
      </p:graphicFrame>
      <p:graphicFrame>
        <p:nvGraphicFramePr>
          <p:cNvPr id="34883" name="Object 67"/>
          <p:cNvGraphicFramePr>
            <a:graphicFrameLocks noChangeAspect="1"/>
          </p:cNvGraphicFramePr>
          <p:nvPr/>
        </p:nvGraphicFramePr>
        <p:xfrm>
          <a:off x="2895600" y="228600"/>
          <a:ext cx="501650" cy="828675"/>
        </p:xfrm>
        <a:graphic>
          <a:graphicData uri="http://schemas.openxmlformats.org/presentationml/2006/ole">
            <p:oleObj spid="_x0000_s34883" name="Формула" r:id="rId5" imgW="253800" imgH="431640" progId="Equation.3">
              <p:embed/>
            </p:oleObj>
          </a:graphicData>
        </a:graphic>
      </p:graphicFrame>
      <p:sp>
        <p:nvSpPr>
          <p:cNvPr id="34884" name="Rectangle 68"/>
          <p:cNvSpPr>
            <a:spLocks noChangeArrowheads="1"/>
          </p:cNvSpPr>
          <p:nvPr/>
        </p:nvSpPr>
        <p:spPr bwMode="auto">
          <a:xfrm>
            <a:off x="3430588" y="228600"/>
            <a:ext cx="517525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4885" name="Rectangle 69"/>
          <p:cNvSpPr>
            <a:spLocks noChangeArrowheads="1"/>
          </p:cNvSpPr>
          <p:nvPr/>
        </p:nvSpPr>
        <p:spPr bwMode="auto">
          <a:xfrm>
            <a:off x="1143000" y="228600"/>
            <a:ext cx="517525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graphicFrame>
        <p:nvGraphicFramePr>
          <p:cNvPr id="34886" name="Object 70"/>
          <p:cNvGraphicFramePr>
            <a:graphicFrameLocks noChangeAspect="1"/>
          </p:cNvGraphicFramePr>
          <p:nvPr/>
        </p:nvGraphicFramePr>
        <p:xfrm>
          <a:off x="1717675" y="228600"/>
          <a:ext cx="512763" cy="838200"/>
        </p:xfrm>
        <a:graphic>
          <a:graphicData uri="http://schemas.openxmlformats.org/presentationml/2006/ole">
            <p:oleObj spid="_x0000_s34886" name="Формула" r:id="rId6" imgW="152280" imgH="393480" progId="Equation.3">
              <p:embed/>
            </p:oleObj>
          </a:graphicData>
        </a:graphic>
      </p:graphicFrame>
      <p:graphicFrame>
        <p:nvGraphicFramePr>
          <p:cNvPr id="34888" name="Object 72"/>
          <p:cNvGraphicFramePr>
            <a:graphicFrameLocks noChangeAspect="1"/>
          </p:cNvGraphicFramePr>
          <p:nvPr/>
        </p:nvGraphicFramePr>
        <p:xfrm>
          <a:off x="4729163" y="4114800"/>
          <a:ext cx="527050" cy="828675"/>
        </p:xfrm>
        <a:graphic>
          <a:graphicData uri="http://schemas.openxmlformats.org/presentationml/2006/ole">
            <p:oleObj spid="_x0000_s34888" name="Формула" r:id="rId7" imgW="266400" imgH="431640" progId="Equation.3">
              <p:embed/>
            </p:oleObj>
          </a:graphicData>
        </a:graphic>
      </p:graphicFrame>
      <p:graphicFrame>
        <p:nvGraphicFramePr>
          <p:cNvPr id="34889" name="Object 73"/>
          <p:cNvGraphicFramePr>
            <a:graphicFrameLocks noChangeAspect="1"/>
          </p:cNvGraphicFramePr>
          <p:nvPr/>
        </p:nvGraphicFramePr>
        <p:xfrm>
          <a:off x="5303838" y="4114800"/>
          <a:ext cx="501650" cy="828675"/>
        </p:xfrm>
        <a:graphic>
          <a:graphicData uri="http://schemas.openxmlformats.org/presentationml/2006/ole">
            <p:oleObj spid="_x0000_s34889" name="Формула" r:id="rId8" imgW="253800" imgH="431640" progId="Equation.3">
              <p:embed/>
            </p:oleObj>
          </a:graphicData>
        </a:graphic>
      </p:graphicFrame>
      <p:sp>
        <p:nvSpPr>
          <p:cNvPr id="34890" name="Rectangle 74"/>
          <p:cNvSpPr>
            <a:spLocks noChangeArrowheads="1"/>
          </p:cNvSpPr>
          <p:nvPr/>
        </p:nvSpPr>
        <p:spPr bwMode="auto">
          <a:xfrm>
            <a:off x="5867400" y="4114800"/>
            <a:ext cx="517525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34891" name="Rectangle 75"/>
          <p:cNvSpPr>
            <a:spLocks noChangeArrowheads="1"/>
          </p:cNvSpPr>
          <p:nvPr/>
        </p:nvSpPr>
        <p:spPr bwMode="auto">
          <a:xfrm>
            <a:off x="3579813" y="4114800"/>
            <a:ext cx="517525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graphicFrame>
        <p:nvGraphicFramePr>
          <p:cNvPr id="34892" name="Object 76"/>
          <p:cNvGraphicFramePr>
            <a:graphicFrameLocks noChangeAspect="1"/>
          </p:cNvGraphicFramePr>
          <p:nvPr/>
        </p:nvGraphicFramePr>
        <p:xfrm>
          <a:off x="4154488" y="4114800"/>
          <a:ext cx="512762" cy="838200"/>
        </p:xfrm>
        <a:graphic>
          <a:graphicData uri="http://schemas.openxmlformats.org/presentationml/2006/ole">
            <p:oleObj spid="_x0000_s34892" name="Формула" r:id="rId9" imgW="152280" imgH="393480" progId="Equation.3">
              <p:embed/>
            </p:oleObj>
          </a:graphicData>
        </a:graphic>
      </p:graphicFrame>
      <p:sp>
        <p:nvSpPr>
          <p:cNvPr id="34902" name="Line 86"/>
          <p:cNvSpPr>
            <a:spLocks noChangeShapeType="1"/>
          </p:cNvSpPr>
          <p:nvPr/>
        </p:nvSpPr>
        <p:spPr bwMode="auto">
          <a:xfrm flipV="1">
            <a:off x="4953000" y="3505200"/>
            <a:ext cx="205740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906" name="Text Box 90"/>
          <p:cNvSpPr txBox="1">
            <a:spLocks noChangeArrowheads="1"/>
          </p:cNvSpPr>
          <p:nvPr/>
        </p:nvSpPr>
        <p:spPr bwMode="auto">
          <a:xfrm>
            <a:off x="5105400" y="381000"/>
            <a:ext cx="914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66FF"/>
                </a:solidFill>
              </a:rPr>
              <a:t>sin </a:t>
            </a:r>
            <a:r>
              <a:rPr lang="el-GR" i="1">
                <a:solidFill>
                  <a:srgbClr val="FF66FF"/>
                </a:solidFill>
              </a:rPr>
              <a:t>α</a:t>
            </a:r>
            <a:endParaRPr lang="ru-RU" i="1">
              <a:solidFill>
                <a:srgbClr val="FF66FF"/>
              </a:solidFill>
            </a:endParaRPr>
          </a:p>
        </p:txBody>
      </p:sp>
      <p:sp>
        <p:nvSpPr>
          <p:cNvPr id="34907" name="Text Box 91"/>
          <p:cNvSpPr txBox="1">
            <a:spLocks noChangeArrowheads="1"/>
          </p:cNvSpPr>
          <p:nvPr/>
        </p:nvSpPr>
        <p:spPr bwMode="auto">
          <a:xfrm>
            <a:off x="7696200" y="2895600"/>
            <a:ext cx="1066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>
                <a:solidFill>
                  <a:srgbClr val="FF9933"/>
                </a:solidFill>
              </a:rPr>
              <a:t>с</a:t>
            </a:r>
            <a:r>
              <a:rPr lang="en-US" i="1">
                <a:solidFill>
                  <a:srgbClr val="FF9933"/>
                </a:solidFill>
              </a:rPr>
              <a:t>os</a:t>
            </a:r>
            <a:r>
              <a:rPr lang="ru-RU" i="1">
                <a:solidFill>
                  <a:srgbClr val="FF9933"/>
                </a:solidFill>
              </a:rPr>
              <a:t> </a:t>
            </a:r>
            <a:r>
              <a:rPr lang="el-GR" i="1">
                <a:solidFill>
                  <a:srgbClr val="FF9933"/>
                </a:solidFill>
              </a:rPr>
              <a:t>α</a:t>
            </a:r>
            <a:endParaRPr lang="ru-RU" i="1">
              <a:solidFill>
                <a:srgbClr val="FF9933"/>
              </a:solidFill>
            </a:endParaRPr>
          </a:p>
        </p:txBody>
      </p:sp>
      <p:sp>
        <p:nvSpPr>
          <p:cNvPr id="34903" name="Line 87"/>
          <p:cNvSpPr>
            <a:spLocks noChangeShapeType="1"/>
          </p:cNvSpPr>
          <p:nvPr/>
        </p:nvSpPr>
        <p:spPr bwMode="auto">
          <a:xfrm flipV="1">
            <a:off x="4953000" y="2438400"/>
            <a:ext cx="175260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904" name="Line 88"/>
          <p:cNvSpPr>
            <a:spLocks noChangeShapeType="1"/>
          </p:cNvSpPr>
          <p:nvPr/>
        </p:nvSpPr>
        <p:spPr bwMode="auto">
          <a:xfrm flipV="1">
            <a:off x="4953000" y="1679575"/>
            <a:ext cx="99060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905" name="Line 89"/>
          <p:cNvSpPr>
            <a:spLocks noChangeShapeType="1"/>
          </p:cNvSpPr>
          <p:nvPr/>
        </p:nvSpPr>
        <p:spPr bwMode="auto">
          <a:xfrm flipV="1">
            <a:off x="4953000" y="1992313"/>
            <a:ext cx="1447800" cy="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908" name="Rectangle 9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912" name="Rectangle 96"/>
          <p:cNvSpPr>
            <a:spLocks noGrp="1"/>
          </p:cNvSpPr>
          <p:nvPr>
            <p:ph type="title" idx="4294967295"/>
          </p:nvPr>
        </p:nvSpPr>
        <p:spPr bwMode="auto">
          <a:xfrm>
            <a:off x="1258888" y="2878138"/>
            <a:ext cx="7558087" cy="1079500"/>
          </a:xfrm>
          <a:noFill/>
        </p:spPr>
        <p:txBody>
          <a:bodyPr/>
          <a:lstStyle/>
          <a:p>
            <a:pPr algn="ctr"/>
            <a:r>
              <a:rPr lang="ru-RU" sz="2400" b="1" dirty="0">
                <a:solidFill>
                  <a:srgbClr val="008000"/>
                </a:solidFill>
                <a:latin typeface="Arial" charset="0"/>
              </a:rPr>
              <a:t>Табличные значения для синуса</a:t>
            </a:r>
            <a:br>
              <a:rPr lang="ru-RU" sz="2400" b="1" dirty="0">
                <a:solidFill>
                  <a:srgbClr val="008000"/>
                </a:solidFill>
                <a:latin typeface="Arial" charset="0"/>
              </a:rPr>
            </a:br>
            <a:r>
              <a:rPr lang="ru-RU" sz="2400" b="1" dirty="0">
                <a:solidFill>
                  <a:srgbClr val="008000"/>
                </a:solidFill>
                <a:latin typeface="Arial" charset="0"/>
              </a:rPr>
              <a:t> в порядке возрастания.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4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4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8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8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8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8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4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34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4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4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4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4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35" presetClass="emph" presetSubtype="0" repeatCount="3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4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4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9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9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3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4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4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4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4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4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1" dur="1000" fill="hold"/>
                                        <p:tgtEl>
                                          <p:spTgt spid="34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35" presetClass="emph" presetSubtype="0" repeatCount="3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84" grpId="0" animBg="1"/>
      <p:bldP spid="34884" grpId="2" animBg="1"/>
      <p:bldP spid="34885" grpId="0" animBg="1"/>
      <p:bldP spid="34885" grpId="2" animBg="1"/>
      <p:bldP spid="34890" grpId="0" animBg="1"/>
      <p:bldP spid="34890" grpId="1" animBg="1"/>
      <p:bldP spid="34891" grpId="0" animBg="1"/>
      <p:bldP spid="34891" grpId="1" animBg="1"/>
      <p:bldP spid="34902" grpId="0" animBg="1"/>
      <p:bldP spid="34906" grpId="0"/>
      <p:bldP spid="34907" grpId="0"/>
      <p:bldP spid="34903" grpId="0" animBg="1"/>
      <p:bldP spid="34904" grpId="0" animBg="1"/>
      <p:bldP spid="34905" grpId="0" animBg="1"/>
      <p:bldP spid="34908" grpId="0" animBg="1"/>
      <p:bldP spid="349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rect">
            <a:avLst/>
          </a:prstGeom>
          <a:solidFill>
            <a:srgbClr val="FFFF00">
              <a:alpha val="35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1203" name="Group 3"/>
          <p:cNvGrpSpPr>
            <a:grpSpLocks/>
          </p:cNvGrpSpPr>
          <p:nvPr/>
        </p:nvGrpSpPr>
        <p:grpSpPr bwMode="auto">
          <a:xfrm>
            <a:off x="990600" y="0"/>
            <a:ext cx="8153400" cy="6858000"/>
            <a:chOff x="624" y="0"/>
            <a:chExt cx="5136" cy="4320"/>
          </a:xfrm>
        </p:grpSpPr>
        <p:sp>
          <p:nvSpPr>
            <p:cNvPr id="51204" name="Rectangle 4"/>
            <p:cNvSpPr>
              <a:spLocks noChangeArrowheads="1"/>
            </p:cNvSpPr>
            <p:nvPr/>
          </p:nvSpPr>
          <p:spPr bwMode="auto">
            <a:xfrm>
              <a:off x="624" y="0"/>
              <a:ext cx="5136" cy="4320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  <a:ln w="9525">
              <a:solidFill>
                <a:srgbClr val="FF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1205" name="Group 5"/>
            <p:cNvGrpSpPr>
              <a:grpSpLocks/>
            </p:cNvGrpSpPr>
            <p:nvPr/>
          </p:nvGrpSpPr>
          <p:grpSpPr bwMode="auto">
            <a:xfrm>
              <a:off x="1104" y="192"/>
              <a:ext cx="4512" cy="3999"/>
              <a:chOff x="1104" y="192"/>
              <a:chExt cx="4512" cy="3999"/>
            </a:xfrm>
          </p:grpSpPr>
          <p:grpSp>
            <p:nvGrpSpPr>
              <p:cNvPr id="51206" name="Group 6"/>
              <p:cNvGrpSpPr>
                <a:grpSpLocks/>
              </p:cNvGrpSpPr>
              <p:nvPr/>
            </p:nvGrpSpPr>
            <p:grpSpPr bwMode="auto">
              <a:xfrm>
                <a:off x="1104" y="192"/>
                <a:ext cx="4512" cy="3936"/>
                <a:chOff x="1104" y="192"/>
                <a:chExt cx="4512" cy="3936"/>
              </a:xfrm>
            </p:grpSpPr>
            <p:grpSp>
              <p:nvGrpSpPr>
                <p:cNvPr id="51207" name="Group 7"/>
                <p:cNvGrpSpPr>
                  <a:grpSpLocks/>
                </p:cNvGrpSpPr>
                <p:nvPr/>
              </p:nvGrpSpPr>
              <p:grpSpPr bwMode="auto">
                <a:xfrm>
                  <a:off x="1104" y="192"/>
                  <a:ext cx="4512" cy="3936"/>
                  <a:chOff x="1104" y="192"/>
                  <a:chExt cx="4512" cy="3936"/>
                </a:xfrm>
              </p:grpSpPr>
              <p:sp>
                <p:nvSpPr>
                  <p:cNvPr id="5120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104" y="192"/>
                    <a:ext cx="4512" cy="3936"/>
                  </a:xfrm>
                  <a:prstGeom prst="rect">
                    <a:avLst/>
                  </a:prstGeom>
                  <a:solidFill>
                    <a:srgbClr val="336600"/>
                  </a:solidFill>
                  <a:ln w="76200">
                    <a:solidFill>
                      <a:srgbClr val="FFFF00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0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2208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864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1536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2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208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3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1536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4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864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5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2208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864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1536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8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2208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19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1536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0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864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2880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2448" y="2880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3792" y="2880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4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776" y="2880"/>
                    <a:ext cx="680" cy="680"/>
                  </a:xfrm>
                  <a:prstGeom prst="rect">
                    <a:avLst/>
                  </a:prstGeom>
                  <a:noFill/>
                  <a:ln w="3175">
                    <a:solidFill>
                      <a:srgbClr val="F8F8F8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51225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440" y="2208"/>
                    <a:ext cx="3936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226" name="Line 2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120" y="336"/>
                    <a:ext cx="0" cy="3600"/>
                  </a:xfrm>
                  <a:prstGeom prst="line">
                    <a:avLst/>
                  </a:prstGeom>
                  <a:noFill/>
                  <a:ln w="57150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122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84" y="2400"/>
                    <a:ext cx="288" cy="2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000" b="1">
                        <a:solidFill>
                          <a:srgbClr val="FBFBFB"/>
                        </a:solidFill>
                      </a:rPr>
                      <a:t>Х</a:t>
                    </a:r>
                  </a:p>
                </p:txBody>
              </p:sp>
              <p:sp>
                <p:nvSpPr>
                  <p:cNvPr id="51228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84" y="288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8F8F8"/>
                        </a:solidFill>
                      </a:rPr>
                      <a:t>у</a:t>
                    </a:r>
                  </a:p>
                </p:txBody>
              </p:sp>
              <p:sp>
                <p:nvSpPr>
                  <p:cNvPr id="51229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20" y="3552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FFF00"/>
                        </a:solidFill>
                      </a:rPr>
                      <a:t>-1</a:t>
                    </a:r>
                  </a:p>
                </p:txBody>
              </p:sp>
              <p:sp>
                <p:nvSpPr>
                  <p:cNvPr id="51230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20" y="624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FFF0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51231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64" y="1920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FFF0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51232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8" y="2208"/>
                    <a:ext cx="288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ru-RU" sz="2400" b="1">
                        <a:solidFill>
                          <a:srgbClr val="FFFF00"/>
                        </a:solidFill>
                      </a:rPr>
                      <a:t>-1</a:t>
                    </a:r>
                  </a:p>
                </p:txBody>
              </p:sp>
            </p:grpSp>
            <p:sp>
              <p:nvSpPr>
                <p:cNvPr id="51233" name="Oval 33"/>
                <p:cNvSpPr>
                  <a:spLocks noChangeArrowheads="1"/>
                </p:cNvSpPr>
                <p:nvPr/>
              </p:nvSpPr>
              <p:spPr bwMode="auto">
                <a:xfrm>
                  <a:off x="1776" y="864"/>
                  <a:ext cx="2688" cy="2688"/>
                </a:xfrm>
                <a:prstGeom prst="ellips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234" name="Oval 34"/>
                <p:cNvSpPr>
                  <a:spLocks noChangeArrowheads="1"/>
                </p:cNvSpPr>
                <p:nvPr/>
              </p:nvSpPr>
              <p:spPr bwMode="auto">
                <a:xfrm>
                  <a:off x="4224" y="1488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5123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4368" y="1248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30°</a:t>
                  </a:r>
                </a:p>
              </p:txBody>
            </p:sp>
            <p:sp>
              <p:nvSpPr>
                <p:cNvPr id="51236" name="Oval 36"/>
                <p:cNvSpPr>
                  <a:spLocks noChangeArrowheads="1"/>
                </p:cNvSpPr>
                <p:nvPr/>
              </p:nvSpPr>
              <p:spPr bwMode="auto">
                <a:xfrm>
                  <a:off x="3744" y="1008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51237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3888" y="768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60°</a:t>
                  </a:r>
                </a:p>
              </p:txBody>
            </p:sp>
            <p:sp>
              <p:nvSpPr>
                <p:cNvPr id="51238" name="Oval 38"/>
                <p:cNvSpPr>
                  <a:spLocks noChangeArrowheads="1"/>
                </p:cNvSpPr>
                <p:nvPr/>
              </p:nvSpPr>
              <p:spPr bwMode="auto">
                <a:xfrm>
                  <a:off x="3072" y="768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51239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16" y="528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90°</a:t>
                  </a:r>
                </a:p>
              </p:txBody>
            </p:sp>
            <p:sp>
              <p:nvSpPr>
                <p:cNvPr id="51240" name="Oval 40"/>
                <p:cNvSpPr>
                  <a:spLocks noChangeArrowheads="1"/>
                </p:cNvSpPr>
                <p:nvPr/>
              </p:nvSpPr>
              <p:spPr bwMode="auto">
                <a:xfrm>
                  <a:off x="4416" y="2112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51241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4512" y="2208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0°</a:t>
                  </a:r>
                </a:p>
              </p:txBody>
            </p:sp>
            <p:sp>
              <p:nvSpPr>
                <p:cNvPr id="51242" name="Oval 42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5124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152" y="1824"/>
                  <a:ext cx="672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180°</a:t>
                  </a:r>
                </a:p>
              </p:txBody>
            </p:sp>
            <p:sp>
              <p:nvSpPr>
                <p:cNvPr id="51244" name="Oval 44"/>
                <p:cNvSpPr>
                  <a:spLocks noChangeArrowheads="1"/>
                </p:cNvSpPr>
                <p:nvPr/>
              </p:nvSpPr>
              <p:spPr bwMode="auto">
                <a:xfrm>
                  <a:off x="3072" y="3504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51245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592" y="3552"/>
                  <a:ext cx="62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270°</a:t>
                  </a:r>
                </a:p>
              </p:txBody>
            </p:sp>
            <p:sp>
              <p:nvSpPr>
                <p:cNvPr id="51246" name="Oval 46"/>
                <p:cNvSpPr>
                  <a:spLocks noChangeArrowheads="1"/>
                </p:cNvSpPr>
                <p:nvPr/>
              </p:nvSpPr>
              <p:spPr bwMode="auto">
                <a:xfrm>
                  <a:off x="4032" y="1200"/>
                  <a:ext cx="113" cy="113"/>
                </a:xfrm>
                <a:prstGeom prst="ellipse">
                  <a:avLst/>
                </a:prstGeom>
                <a:solidFill>
                  <a:srgbClr val="FF3300"/>
                </a:solidFill>
                <a:ln w="9525">
                  <a:solidFill>
                    <a:srgbClr val="FF3300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endParaRPr lang="ru-RU" sz="1800">
                    <a:solidFill>
                      <a:srgbClr val="FF3300"/>
                    </a:solidFill>
                  </a:endParaRPr>
                </a:p>
              </p:txBody>
            </p:sp>
            <p:sp>
              <p:nvSpPr>
                <p:cNvPr id="51247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4176" y="960"/>
                  <a:ext cx="52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800" b="1">
                      <a:solidFill>
                        <a:srgbClr val="FF3300"/>
                      </a:solidFill>
                    </a:rPr>
                    <a:t>45</a:t>
                  </a:r>
                  <a:r>
                    <a:rPr lang="ru-RU" sz="2800" b="1">
                      <a:solidFill>
                        <a:srgbClr val="FF3300"/>
                      </a:solidFill>
                    </a:rPr>
                    <a:t>°</a:t>
                  </a:r>
                </a:p>
              </p:txBody>
            </p:sp>
            <p:grpSp>
              <p:nvGrpSpPr>
                <p:cNvPr id="51249" name="Group 49"/>
                <p:cNvGrpSpPr>
                  <a:grpSpLocks/>
                </p:cNvGrpSpPr>
                <p:nvPr/>
              </p:nvGrpSpPr>
              <p:grpSpPr bwMode="auto">
                <a:xfrm>
                  <a:off x="1200" y="336"/>
                  <a:ext cx="4320" cy="3696"/>
                  <a:chOff x="1200" y="336"/>
                  <a:chExt cx="4320" cy="3696"/>
                </a:xfrm>
              </p:grpSpPr>
              <p:sp>
                <p:nvSpPr>
                  <p:cNvPr id="51250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40" y="336"/>
                    <a:ext cx="43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>
                        <a:solidFill>
                          <a:srgbClr val="F8F8F8"/>
                        </a:solidFill>
                        <a:cs typeface="Arial" charset="0"/>
                      </a:rPr>
                      <a:t>I</a:t>
                    </a:r>
                  </a:p>
                </p:txBody>
              </p:sp>
              <p:sp>
                <p:nvSpPr>
                  <p:cNvPr id="51251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44" y="384"/>
                    <a:ext cx="43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>
                        <a:solidFill>
                          <a:srgbClr val="F8F8F8"/>
                        </a:solidFill>
                        <a:cs typeface="Arial" charset="0"/>
                      </a:rPr>
                      <a:t>II</a:t>
                    </a:r>
                  </a:p>
                </p:txBody>
              </p:sp>
              <p:sp>
                <p:nvSpPr>
                  <p:cNvPr id="51252" name="Text Box 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0" y="3744"/>
                    <a:ext cx="43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>
                        <a:solidFill>
                          <a:srgbClr val="F8F8F8"/>
                        </a:solidFill>
                        <a:cs typeface="Arial" charset="0"/>
                      </a:rPr>
                      <a:t>III</a:t>
                    </a:r>
                  </a:p>
                </p:txBody>
              </p:sp>
              <p:sp>
                <p:nvSpPr>
                  <p:cNvPr id="51253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88" y="3744"/>
                    <a:ext cx="432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2400" b="1">
                        <a:solidFill>
                          <a:srgbClr val="F8F8F8"/>
                        </a:solidFill>
                        <a:cs typeface="Arial" charset="0"/>
                      </a:rPr>
                      <a:t>IV</a:t>
                    </a:r>
                  </a:p>
                </p:txBody>
              </p:sp>
            </p:grpSp>
            <p:sp>
              <p:nvSpPr>
                <p:cNvPr id="51254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464" y="2544"/>
                  <a:ext cx="624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sz="2800" b="1">
                      <a:solidFill>
                        <a:srgbClr val="FF3300"/>
                      </a:solidFill>
                    </a:rPr>
                    <a:t>360°</a:t>
                  </a:r>
                </a:p>
              </p:txBody>
            </p:sp>
          </p:grpSp>
          <p:sp>
            <p:nvSpPr>
              <p:cNvPr id="51255" name="Text Box 55"/>
              <p:cNvSpPr txBox="1">
                <a:spLocks noChangeArrowheads="1"/>
              </p:cNvSpPr>
              <p:nvPr/>
            </p:nvSpPr>
            <p:spPr bwMode="auto">
              <a:xfrm>
                <a:off x="1584" y="3840"/>
                <a:ext cx="1440" cy="35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66FF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i="1">
                    <a:solidFill>
                      <a:srgbClr val="008000"/>
                    </a:solidFill>
                  </a:rPr>
                  <a:t>sin </a:t>
                </a:r>
                <a:r>
                  <a:rPr lang="el-GR" sz="2800" i="1">
                    <a:solidFill>
                      <a:srgbClr val="008000"/>
                    </a:solidFill>
                    <a:cs typeface="Arial" charset="0"/>
                  </a:rPr>
                  <a:t>α</a:t>
                </a:r>
                <a:r>
                  <a:rPr lang="en-US" sz="2400">
                    <a:solidFill>
                      <a:srgbClr val="008000"/>
                    </a:solidFill>
                    <a:cs typeface="Arial" charset="0"/>
                  </a:rPr>
                  <a:t> = </a:t>
                </a:r>
                <a:r>
                  <a:rPr lang="en-US" sz="2400" i="1">
                    <a:solidFill>
                      <a:srgbClr val="008000"/>
                    </a:solidFill>
                    <a:cs typeface="Arial" charset="0"/>
                  </a:rPr>
                  <a:t>y</a:t>
                </a:r>
                <a:endParaRPr lang="el-GR" sz="2400" i="1">
                  <a:solidFill>
                    <a:srgbClr val="008000"/>
                  </a:solidFill>
                  <a:cs typeface="Arial" charset="0"/>
                </a:endParaRPr>
              </a:p>
            </p:txBody>
          </p:sp>
          <p:sp>
            <p:nvSpPr>
              <p:cNvPr id="51256" name="Text Box 56"/>
              <p:cNvSpPr txBox="1">
                <a:spLocks noChangeArrowheads="1"/>
              </p:cNvSpPr>
              <p:nvPr/>
            </p:nvSpPr>
            <p:spPr bwMode="auto">
              <a:xfrm>
                <a:off x="3504" y="3840"/>
                <a:ext cx="1440" cy="35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i="1">
                    <a:solidFill>
                      <a:srgbClr val="008000"/>
                    </a:solidFill>
                    <a:cs typeface="Arial" charset="0"/>
                  </a:rPr>
                  <a:t>cos </a:t>
                </a:r>
                <a:r>
                  <a:rPr lang="en-US" sz="2800" i="1">
                    <a:solidFill>
                      <a:srgbClr val="008000"/>
                    </a:solidFill>
                    <a:cs typeface="Arial" charset="0"/>
                  </a:rPr>
                  <a:t>α</a:t>
                </a:r>
                <a:r>
                  <a:rPr lang="en-US" sz="2400" i="1">
                    <a:solidFill>
                      <a:srgbClr val="008000"/>
                    </a:solidFill>
                    <a:cs typeface="Arial" charset="0"/>
                  </a:rPr>
                  <a:t> = x</a:t>
                </a:r>
              </a:p>
            </p:txBody>
          </p:sp>
        </p:grpSp>
      </p:grpSp>
      <p:graphicFrame>
        <p:nvGraphicFramePr>
          <p:cNvPr id="51257" name="Object 57"/>
          <p:cNvGraphicFramePr>
            <a:graphicFrameLocks noChangeAspect="1"/>
          </p:cNvGraphicFramePr>
          <p:nvPr/>
        </p:nvGraphicFramePr>
        <p:xfrm>
          <a:off x="2286000" y="228600"/>
          <a:ext cx="527050" cy="828675"/>
        </p:xfrm>
        <a:graphic>
          <a:graphicData uri="http://schemas.openxmlformats.org/presentationml/2006/ole">
            <p:oleObj spid="_x0000_s51257" name="Формула" r:id="rId4" imgW="266400" imgH="431640" progId="Equation.3">
              <p:embed/>
            </p:oleObj>
          </a:graphicData>
        </a:graphic>
      </p:graphicFrame>
      <p:graphicFrame>
        <p:nvGraphicFramePr>
          <p:cNvPr id="51258" name="Object 58"/>
          <p:cNvGraphicFramePr>
            <a:graphicFrameLocks noChangeAspect="1"/>
          </p:cNvGraphicFramePr>
          <p:nvPr/>
        </p:nvGraphicFramePr>
        <p:xfrm>
          <a:off x="2895600" y="228600"/>
          <a:ext cx="501650" cy="828675"/>
        </p:xfrm>
        <a:graphic>
          <a:graphicData uri="http://schemas.openxmlformats.org/presentationml/2006/ole">
            <p:oleObj spid="_x0000_s51258" name="Формула" r:id="rId5" imgW="253800" imgH="431640" progId="Equation.3">
              <p:embed/>
            </p:oleObj>
          </a:graphicData>
        </a:graphic>
      </p:graphicFrame>
      <p:sp>
        <p:nvSpPr>
          <p:cNvPr id="51259" name="Rectangle 59"/>
          <p:cNvSpPr>
            <a:spLocks noChangeArrowheads="1"/>
          </p:cNvSpPr>
          <p:nvPr/>
        </p:nvSpPr>
        <p:spPr bwMode="auto">
          <a:xfrm>
            <a:off x="3430588" y="228600"/>
            <a:ext cx="517525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51260" name="Rectangle 60"/>
          <p:cNvSpPr>
            <a:spLocks noChangeArrowheads="1"/>
          </p:cNvSpPr>
          <p:nvPr/>
        </p:nvSpPr>
        <p:spPr bwMode="auto">
          <a:xfrm>
            <a:off x="1143000" y="228600"/>
            <a:ext cx="517525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graphicFrame>
        <p:nvGraphicFramePr>
          <p:cNvPr id="51261" name="Object 61"/>
          <p:cNvGraphicFramePr>
            <a:graphicFrameLocks noChangeAspect="1"/>
          </p:cNvGraphicFramePr>
          <p:nvPr/>
        </p:nvGraphicFramePr>
        <p:xfrm>
          <a:off x="1717675" y="228600"/>
          <a:ext cx="512763" cy="838200"/>
        </p:xfrm>
        <a:graphic>
          <a:graphicData uri="http://schemas.openxmlformats.org/presentationml/2006/ole">
            <p:oleObj spid="_x0000_s51261" name="Формула" r:id="rId6" imgW="152280" imgH="393480" progId="Equation.3">
              <p:embed/>
            </p:oleObj>
          </a:graphicData>
        </a:graphic>
      </p:graphicFrame>
      <p:graphicFrame>
        <p:nvGraphicFramePr>
          <p:cNvPr id="51262" name="Object 62"/>
          <p:cNvGraphicFramePr>
            <a:graphicFrameLocks noChangeAspect="1"/>
          </p:cNvGraphicFramePr>
          <p:nvPr/>
        </p:nvGraphicFramePr>
        <p:xfrm>
          <a:off x="4729163" y="4114800"/>
          <a:ext cx="527050" cy="828675"/>
        </p:xfrm>
        <a:graphic>
          <a:graphicData uri="http://schemas.openxmlformats.org/presentationml/2006/ole">
            <p:oleObj spid="_x0000_s51262" name="Формула" r:id="rId7" imgW="266400" imgH="431640" progId="Equation.3">
              <p:embed/>
            </p:oleObj>
          </a:graphicData>
        </a:graphic>
      </p:graphicFrame>
      <p:graphicFrame>
        <p:nvGraphicFramePr>
          <p:cNvPr id="51263" name="Object 63"/>
          <p:cNvGraphicFramePr>
            <a:graphicFrameLocks noChangeAspect="1"/>
          </p:cNvGraphicFramePr>
          <p:nvPr/>
        </p:nvGraphicFramePr>
        <p:xfrm>
          <a:off x="5303838" y="4114800"/>
          <a:ext cx="501650" cy="828675"/>
        </p:xfrm>
        <a:graphic>
          <a:graphicData uri="http://schemas.openxmlformats.org/presentationml/2006/ole">
            <p:oleObj spid="_x0000_s51263" name="Формула" r:id="rId8" imgW="253800" imgH="431640" progId="Equation.3">
              <p:embed/>
            </p:oleObj>
          </a:graphicData>
        </a:graphic>
      </p:graphicFrame>
      <p:sp>
        <p:nvSpPr>
          <p:cNvPr id="51264" name="Rectangle 64"/>
          <p:cNvSpPr>
            <a:spLocks noChangeArrowheads="1"/>
          </p:cNvSpPr>
          <p:nvPr/>
        </p:nvSpPr>
        <p:spPr bwMode="auto">
          <a:xfrm>
            <a:off x="5867400" y="4114800"/>
            <a:ext cx="517525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51265" name="Rectangle 65"/>
          <p:cNvSpPr>
            <a:spLocks noChangeArrowheads="1"/>
          </p:cNvSpPr>
          <p:nvPr/>
        </p:nvSpPr>
        <p:spPr bwMode="auto">
          <a:xfrm>
            <a:off x="3579813" y="4114800"/>
            <a:ext cx="517525" cy="8382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graphicFrame>
        <p:nvGraphicFramePr>
          <p:cNvPr id="51266" name="Object 66"/>
          <p:cNvGraphicFramePr>
            <a:graphicFrameLocks noChangeAspect="1"/>
          </p:cNvGraphicFramePr>
          <p:nvPr/>
        </p:nvGraphicFramePr>
        <p:xfrm>
          <a:off x="4154488" y="4114800"/>
          <a:ext cx="512762" cy="838200"/>
        </p:xfrm>
        <a:graphic>
          <a:graphicData uri="http://schemas.openxmlformats.org/presentationml/2006/ole">
            <p:oleObj spid="_x0000_s51266" name="Формула" r:id="rId9" imgW="152280" imgH="393480" progId="Equation.3">
              <p:embed/>
            </p:oleObj>
          </a:graphicData>
        </a:graphic>
      </p:graphicFrame>
      <p:sp>
        <p:nvSpPr>
          <p:cNvPr id="51267" name="Line 67"/>
          <p:cNvSpPr>
            <a:spLocks noChangeShapeType="1"/>
          </p:cNvSpPr>
          <p:nvPr/>
        </p:nvSpPr>
        <p:spPr bwMode="auto">
          <a:xfrm>
            <a:off x="6783388" y="2514600"/>
            <a:ext cx="0" cy="9906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68" name="Line 68"/>
          <p:cNvSpPr>
            <a:spLocks noChangeShapeType="1"/>
          </p:cNvSpPr>
          <p:nvPr/>
        </p:nvSpPr>
        <p:spPr bwMode="auto">
          <a:xfrm>
            <a:off x="6019800" y="1752600"/>
            <a:ext cx="0" cy="17526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69" name="Line 69"/>
          <p:cNvSpPr>
            <a:spLocks noChangeShapeType="1"/>
          </p:cNvSpPr>
          <p:nvPr/>
        </p:nvSpPr>
        <p:spPr bwMode="auto">
          <a:xfrm>
            <a:off x="6477000" y="2057400"/>
            <a:ext cx="0" cy="14478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70" name="Line 70"/>
          <p:cNvSpPr>
            <a:spLocks noChangeShapeType="1"/>
          </p:cNvSpPr>
          <p:nvPr/>
        </p:nvSpPr>
        <p:spPr bwMode="auto">
          <a:xfrm>
            <a:off x="4953000" y="1371600"/>
            <a:ext cx="0" cy="2133600"/>
          </a:xfrm>
          <a:prstGeom prst="line">
            <a:avLst/>
          </a:prstGeom>
          <a:noFill/>
          <a:ln w="38100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72" name="Text Box 72"/>
          <p:cNvSpPr txBox="1">
            <a:spLocks noChangeArrowheads="1"/>
          </p:cNvSpPr>
          <p:nvPr/>
        </p:nvSpPr>
        <p:spPr bwMode="auto">
          <a:xfrm>
            <a:off x="5105400" y="381000"/>
            <a:ext cx="914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66FF"/>
                </a:solidFill>
              </a:rPr>
              <a:t>sin </a:t>
            </a:r>
            <a:r>
              <a:rPr lang="el-GR" i="1">
                <a:solidFill>
                  <a:srgbClr val="FF66FF"/>
                </a:solidFill>
              </a:rPr>
              <a:t>α</a:t>
            </a:r>
            <a:endParaRPr lang="ru-RU" i="1">
              <a:solidFill>
                <a:srgbClr val="FF66FF"/>
              </a:solidFill>
            </a:endParaRPr>
          </a:p>
        </p:txBody>
      </p:sp>
      <p:sp>
        <p:nvSpPr>
          <p:cNvPr id="51273" name="Text Box 73"/>
          <p:cNvSpPr txBox="1">
            <a:spLocks noChangeArrowheads="1"/>
          </p:cNvSpPr>
          <p:nvPr/>
        </p:nvSpPr>
        <p:spPr bwMode="auto">
          <a:xfrm>
            <a:off x="7696200" y="2895600"/>
            <a:ext cx="1066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>
                <a:solidFill>
                  <a:srgbClr val="FF9933"/>
                </a:solidFill>
              </a:rPr>
              <a:t>с</a:t>
            </a:r>
            <a:r>
              <a:rPr lang="en-US" i="1">
                <a:solidFill>
                  <a:srgbClr val="FF9933"/>
                </a:solidFill>
              </a:rPr>
              <a:t>os</a:t>
            </a:r>
            <a:r>
              <a:rPr lang="ru-RU" i="1">
                <a:solidFill>
                  <a:srgbClr val="FF9933"/>
                </a:solidFill>
              </a:rPr>
              <a:t> </a:t>
            </a:r>
            <a:r>
              <a:rPr lang="el-GR" i="1">
                <a:solidFill>
                  <a:srgbClr val="FF9933"/>
                </a:solidFill>
              </a:rPr>
              <a:t>α</a:t>
            </a:r>
            <a:endParaRPr lang="ru-RU" i="1">
              <a:solidFill>
                <a:srgbClr val="FF9933"/>
              </a:solidFill>
            </a:endParaRPr>
          </a:p>
        </p:txBody>
      </p:sp>
      <p:sp>
        <p:nvSpPr>
          <p:cNvPr id="51277" name="Rectangle 7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81" name="Rectangle 81"/>
          <p:cNvSpPr>
            <a:spLocks noGrp="1"/>
          </p:cNvSpPr>
          <p:nvPr>
            <p:ph type="title" idx="4294967295"/>
          </p:nvPr>
        </p:nvSpPr>
        <p:spPr bwMode="auto">
          <a:xfrm>
            <a:off x="1258888" y="2878138"/>
            <a:ext cx="7558087" cy="1079500"/>
          </a:xfrm>
          <a:noFill/>
        </p:spPr>
        <p:txBody>
          <a:bodyPr/>
          <a:lstStyle/>
          <a:p>
            <a:pPr algn="ctr"/>
            <a:r>
              <a:rPr lang="ru-RU" sz="2400" b="1">
                <a:solidFill>
                  <a:srgbClr val="008000"/>
                </a:solidFill>
                <a:latin typeface="Arial" charset="0"/>
              </a:rPr>
              <a:t>Табличные значения для косинуса</a:t>
            </a:r>
            <a:br>
              <a:rPr lang="ru-RU" sz="2400" b="1">
                <a:solidFill>
                  <a:srgbClr val="008000"/>
                </a:solidFill>
                <a:latin typeface="Arial" charset="0"/>
              </a:rPr>
            </a:br>
            <a:r>
              <a:rPr lang="ru-RU" sz="2400" b="1">
                <a:solidFill>
                  <a:srgbClr val="008000"/>
                </a:solidFill>
                <a:latin typeface="Arial" charset="0"/>
              </a:rPr>
              <a:t> в порядке возрастания.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1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1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1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1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1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5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35" presetClass="emph" presetSubtype="0" repeatCount="3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8" dur="1000" fill="hold"/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1" dur="1000" fill="hold"/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35" presetClass="emph" presetSubtype="0" repeatCount="3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9" grpId="0" animBg="1"/>
      <p:bldP spid="51259" grpId="2" animBg="1"/>
      <p:bldP spid="51260" grpId="0" animBg="1"/>
      <p:bldP spid="51260" grpId="2" animBg="1"/>
      <p:bldP spid="51264" grpId="0" animBg="1"/>
      <p:bldP spid="51264" grpId="1" animBg="1"/>
      <p:bldP spid="51265" grpId="0" animBg="1"/>
      <p:bldP spid="51265" grpId="1" animBg="1"/>
      <p:bldP spid="51267" grpId="0" animBg="1"/>
      <p:bldP spid="51268" grpId="0" animBg="1"/>
      <p:bldP spid="51269" grpId="0" animBg="1"/>
      <p:bldP spid="51270" grpId="0" animBg="1"/>
      <p:bldP spid="51272" grpId="0"/>
      <p:bldP spid="51273" grpId="0"/>
      <p:bldP spid="51277" grpId="0" animBg="1"/>
      <p:bldP spid="512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23" name="Rectangle 211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rect">
            <a:avLst/>
          </a:prstGeom>
          <a:solidFill>
            <a:srgbClr val="FFFF00">
              <a:alpha val="35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9066" name="Group 154"/>
          <p:cNvGrpSpPr>
            <a:grpSpLocks/>
          </p:cNvGrpSpPr>
          <p:nvPr/>
        </p:nvGrpSpPr>
        <p:grpSpPr bwMode="auto">
          <a:xfrm>
            <a:off x="990600" y="0"/>
            <a:ext cx="8153400" cy="6858000"/>
            <a:chOff x="624" y="0"/>
            <a:chExt cx="5136" cy="4320"/>
          </a:xfrm>
        </p:grpSpPr>
        <p:sp>
          <p:nvSpPr>
            <p:cNvPr id="39067" name="Rectangle 155"/>
            <p:cNvSpPr>
              <a:spLocks noChangeArrowheads="1"/>
            </p:cNvSpPr>
            <p:nvPr/>
          </p:nvSpPr>
          <p:spPr bwMode="auto">
            <a:xfrm>
              <a:off x="624" y="0"/>
              <a:ext cx="5136" cy="4320"/>
            </a:xfrm>
            <a:prstGeom prst="rect">
              <a:avLst/>
            </a:prstGeom>
            <a:solidFill>
              <a:srgbClr val="336600"/>
            </a:solidFill>
            <a:ln w="762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  <p:sp>
          <p:nvSpPr>
            <p:cNvPr id="39068" name="Oval 156"/>
            <p:cNvSpPr>
              <a:spLocks noChangeArrowheads="1"/>
            </p:cNvSpPr>
            <p:nvPr/>
          </p:nvSpPr>
          <p:spPr bwMode="auto">
            <a:xfrm>
              <a:off x="1776" y="1008"/>
              <a:ext cx="2688" cy="2688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69" name="Oval 157"/>
            <p:cNvSpPr>
              <a:spLocks noChangeArrowheads="1"/>
            </p:cNvSpPr>
            <p:nvPr/>
          </p:nvSpPr>
          <p:spPr bwMode="auto">
            <a:xfrm>
              <a:off x="4224" y="1632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39070" name="Text Box 158"/>
            <p:cNvSpPr txBox="1">
              <a:spLocks noChangeArrowheads="1"/>
            </p:cNvSpPr>
            <p:nvPr/>
          </p:nvSpPr>
          <p:spPr bwMode="auto">
            <a:xfrm>
              <a:off x="4320" y="1584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30°</a:t>
              </a:r>
            </a:p>
          </p:txBody>
        </p:sp>
        <p:sp>
          <p:nvSpPr>
            <p:cNvPr id="39071" name="Rectangle 159"/>
            <p:cNvSpPr>
              <a:spLocks noChangeArrowheads="1"/>
            </p:cNvSpPr>
            <p:nvPr/>
          </p:nvSpPr>
          <p:spPr bwMode="auto">
            <a:xfrm>
              <a:off x="3120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72" name="Rectangle 160"/>
            <p:cNvSpPr>
              <a:spLocks noChangeArrowheads="1"/>
            </p:cNvSpPr>
            <p:nvPr/>
          </p:nvSpPr>
          <p:spPr bwMode="auto">
            <a:xfrm>
              <a:off x="3120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73" name="Rectangle 161"/>
            <p:cNvSpPr>
              <a:spLocks noChangeArrowheads="1"/>
            </p:cNvSpPr>
            <p:nvPr/>
          </p:nvSpPr>
          <p:spPr bwMode="auto">
            <a:xfrm>
              <a:off x="3120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74" name="Rectangle 162"/>
            <p:cNvSpPr>
              <a:spLocks noChangeArrowheads="1"/>
            </p:cNvSpPr>
            <p:nvPr/>
          </p:nvSpPr>
          <p:spPr bwMode="auto">
            <a:xfrm>
              <a:off x="3792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75" name="Rectangle 163"/>
            <p:cNvSpPr>
              <a:spLocks noChangeArrowheads="1"/>
            </p:cNvSpPr>
            <p:nvPr/>
          </p:nvSpPr>
          <p:spPr bwMode="auto">
            <a:xfrm>
              <a:off x="3792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76" name="Rectangle 164"/>
            <p:cNvSpPr>
              <a:spLocks noChangeArrowheads="1"/>
            </p:cNvSpPr>
            <p:nvPr/>
          </p:nvSpPr>
          <p:spPr bwMode="auto">
            <a:xfrm>
              <a:off x="3792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77" name="Rectangle 165"/>
            <p:cNvSpPr>
              <a:spLocks noChangeArrowheads="1"/>
            </p:cNvSpPr>
            <p:nvPr/>
          </p:nvSpPr>
          <p:spPr bwMode="auto">
            <a:xfrm>
              <a:off x="1776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78" name="Rectangle 166"/>
            <p:cNvSpPr>
              <a:spLocks noChangeArrowheads="1"/>
            </p:cNvSpPr>
            <p:nvPr/>
          </p:nvSpPr>
          <p:spPr bwMode="auto">
            <a:xfrm>
              <a:off x="1776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79" name="Rectangle 167"/>
            <p:cNvSpPr>
              <a:spLocks noChangeArrowheads="1"/>
            </p:cNvSpPr>
            <p:nvPr/>
          </p:nvSpPr>
          <p:spPr bwMode="auto">
            <a:xfrm>
              <a:off x="1776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80" name="Rectangle 168"/>
            <p:cNvSpPr>
              <a:spLocks noChangeArrowheads="1"/>
            </p:cNvSpPr>
            <p:nvPr/>
          </p:nvSpPr>
          <p:spPr bwMode="auto">
            <a:xfrm>
              <a:off x="2448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81" name="Rectangle 169"/>
            <p:cNvSpPr>
              <a:spLocks noChangeArrowheads="1"/>
            </p:cNvSpPr>
            <p:nvPr/>
          </p:nvSpPr>
          <p:spPr bwMode="auto">
            <a:xfrm>
              <a:off x="2448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82" name="Rectangle 170"/>
            <p:cNvSpPr>
              <a:spLocks noChangeArrowheads="1"/>
            </p:cNvSpPr>
            <p:nvPr/>
          </p:nvSpPr>
          <p:spPr bwMode="auto">
            <a:xfrm>
              <a:off x="2448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83" name="Rectangle 171"/>
            <p:cNvSpPr>
              <a:spLocks noChangeArrowheads="1"/>
            </p:cNvSpPr>
            <p:nvPr/>
          </p:nvSpPr>
          <p:spPr bwMode="auto">
            <a:xfrm>
              <a:off x="3120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84" name="Rectangle 172"/>
            <p:cNvSpPr>
              <a:spLocks noChangeArrowheads="1"/>
            </p:cNvSpPr>
            <p:nvPr/>
          </p:nvSpPr>
          <p:spPr bwMode="auto">
            <a:xfrm>
              <a:off x="2448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85" name="Rectangle 173"/>
            <p:cNvSpPr>
              <a:spLocks noChangeArrowheads="1"/>
            </p:cNvSpPr>
            <p:nvPr/>
          </p:nvSpPr>
          <p:spPr bwMode="auto">
            <a:xfrm>
              <a:off x="3792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86" name="Rectangle 174"/>
            <p:cNvSpPr>
              <a:spLocks noChangeArrowheads="1"/>
            </p:cNvSpPr>
            <p:nvPr/>
          </p:nvSpPr>
          <p:spPr bwMode="auto">
            <a:xfrm>
              <a:off x="1776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087" name="Line 175"/>
            <p:cNvSpPr>
              <a:spLocks noChangeShapeType="1"/>
            </p:cNvSpPr>
            <p:nvPr/>
          </p:nvSpPr>
          <p:spPr bwMode="auto">
            <a:xfrm>
              <a:off x="1440" y="2352"/>
              <a:ext cx="3936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9088" name="Line 176"/>
            <p:cNvSpPr>
              <a:spLocks noChangeShapeType="1"/>
            </p:cNvSpPr>
            <p:nvPr/>
          </p:nvSpPr>
          <p:spPr bwMode="auto">
            <a:xfrm flipH="1" flipV="1">
              <a:off x="3120" y="480"/>
              <a:ext cx="0" cy="36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9089" name="Text Box 177"/>
            <p:cNvSpPr txBox="1">
              <a:spLocks noChangeArrowheads="1"/>
            </p:cNvSpPr>
            <p:nvPr/>
          </p:nvSpPr>
          <p:spPr bwMode="auto">
            <a:xfrm>
              <a:off x="5184" y="254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BFBFB"/>
                  </a:solidFill>
                </a:rPr>
                <a:t>Х</a:t>
              </a:r>
            </a:p>
          </p:txBody>
        </p:sp>
        <p:sp>
          <p:nvSpPr>
            <p:cNvPr id="39090" name="Text Box 178"/>
            <p:cNvSpPr txBox="1">
              <a:spLocks noChangeArrowheads="1"/>
            </p:cNvSpPr>
            <p:nvPr/>
          </p:nvSpPr>
          <p:spPr bwMode="auto">
            <a:xfrm>
              <a:off x="2784" y="38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8F8F8"/>
                  </a:solidFill>
                </a:rPr>
                <a:t>у</a:t>
              </a:r>
            </a:p>
          </p:txBody>
        </p:sp>
        <p:sp>
          <p:nvSpPr>
            <p:cNvPr id="39091" name="Text Box 179"/>
            <p:cNvSpPr txBox="1">
              <a:spLocks noChangeArrowheads="1"/>
            </p:cNvSpPr>
            <p:nvPr/>
          </p:nvSpPr>
          <p:spPr bwMode="auto">
            <a:xfrm>
              <a:off x="3120" y="369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39092" name="Text Box 180"/>
            <p:cNvSpPr txBox="1">
              <a:spLocks noChangeArrowheads="1"/>
            </p:cNvSpPr>
            <p:nvPr/>
          </p:nvSpPr>
          <p:spPr bwMode="auto">
            <a:xfrm>
              <a:off x="3120" y="7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39093" name="Text Box 181"/>
            <p:cNvSpPr txBox="1">
              <a:spLocks noChangeArrowheads="1"/>
            </p:cNvSpPr>
            <p:nvPr/>
          </p:nvSpPr>
          <p:spPr bwMode="auto">
            <a:xfrm>
              <a:off x="4464" y="206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39094" name="Text Box 182"/>
            <p:cNvSpPr txBox="1">
              <a:spLocks noChangeArrowheads="1"/>
            </p:cNvSpPr>
            <p:nvPr/>
          </p:nvSpPr>
          <p:spPr bwMode="auto">
            <a:xfrm>
              <a:off x="1488" y="235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39095" name="Oval 183"/>
            <p:cNvSpPr>
              <a:spLocks noChangeArrowheads="1"/>
            </p:cNvSpPr>
            <p:nvPr/>
          </p:nvSpPr>
          <p:spPr bwMode="auto">
            <a:xfrm>
              <a:off x="3744" y="1152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39096" name="Text Box 184"/>
            <p:cNvSpPr txBox="1">
              <a:spLocks noChangeArrowheads="1"/>
            </p:cNvSpPr>
            <p:nvPr/>
          </p:nvSpPr>
          <p:spPr bwMode="auto">
            <a:xfrm>
              <a:off x="3888" y="912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60°</a:t>
              </a:r>
            </a:p>
          </p:txBody>
        </p:sp>
        <p:sp>
          <p:nvSpPr>
            <p:cNvPr id="39097" name="Oval 185"/>
            <p:cNvSpPr>
              <a:spLocks noChangeArrowheads="1"/>
            </p:cNvSpPr>
            <p:nvPr/>
          </p:nvSpPr>
          <p:spPr bwMode="auto">
            <a:xfrm>
              <a:off x="3072" y="912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39098" name="Text Box 186"/>
            <p:cNvSpPr txBox="1">
              <a:spLocks noChangeArrowheads="1"/>
            </p:cNvSpPr>
            <p:nvPr/>
          </p:nvSpPr>
          <p:spPr bwMode="auto">
            <a:xfrm>
              <a:off x="2640" y="720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90°</a:t>
              </a:r>
            </a:p>
          </p:txBody>
        </p:sp>
        <p:sp>
          <p:nvSpPr>
            <p:cNvPr id="39099" name="Oval 187"/>
            <p:cNvSpPr>
              <a:spLocks noChangeArrowheads="1"/>
            </p:cNvSpPr>
            <p:nvPr/>
          </p:nvSpPr>
          <p:spPr bwMode="auto">
            <a:xfrm>
              <a:off x="4416" y="230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39100" name="Text Box 188"/>
            <p:cNvSpPr txBox="1">
              <a:spLocks noChangeArrowheads="1"/>
            </p:cNvSpPr>
            <p:nvPr/>
          </p:nvSpPr>
          <p:spPr bwMode="auto">
            <a:xfrm>
              <a:off x="4512" y="2352"/>
              <a:ext cx="624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0° 360°</a:t>
              </a:r>
            </a:p>
          </p:txBody>
        </p:sp>
        <p:sp>
          <p:nvSpPr>
            <p:cNvPr id="39101" name="Oval 189"/>
            <p:cNvSpPr>
              <a:spLocks noChangeArrowheads="1"/>
            </p:cNvSpPr>
            <p:nvPr/>
          </p:nvSpPr>
          <p:spPr bwMode="auto">
            <a:xfrm>
              <a:off x="1728" y="230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39102" name="Text Box 190"/>
            <p:cNvSpPr txBox="1">
              <a:spLocks noChangeArrowheads="1"/>
            </p:cNvSpPr>
            <p:nvPr/>
          </p:nvSpPr>
          <p:spPr bwMode="auto">
            <a:xfrm>
              <a:off x="1152" y="1968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180°</a:t>
              </a:r>
            </a:p>
          </p:txBody>
        </p:sp>
        <p:sp>
          <p:nvSpPr>
            <p:cNvPr id="39103" name="Oval 191"/>
            <p:cNvSpPr>
              <a:spLocks noChangeArrowheads="1"/>
            </p:cNvSpPr>
            <p:nvPr/>
          </p:nvSpPr>
          <p:spPr bwMode="auto">
            <a:xfrm>
              <a:off x="3072" y="3648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39104" name="Text Box 192"/>
            <p:cNvSpPr txBox="1">
              <a:spLocks noChangeArrowheads="1"/>
            </p:cNvSpPr>
            <p:nvPr/>
          </p:nvSpPr>
          <p:spPr bwMode="auto">
            <a:xfrm>
              <a:off x="2496" y="3696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270°</a:t>
              </a:r>
            </a:p>
          </p:txBody>
        </p:sp>
        <p:sp>
          <p:nvSpPr>
            <p:cNvPr id="39105" name="Oval 193"/>
            <p:cNvSpPr>
              <a:spLocks noChangeArrowheads="1"/>
            </p:cNvSpPr>
            <p:nvPr/>
          </p:nvSpPr>
          <p:spPr bwMode="auto">
            <a:xfrm>
              <a:off x="3984" y="134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39106" name="Text Box 194"/>
            <p:cNvSpPr txBox="1">
              <a:spLocks noChangeArrowheads="1"/>
            </p:cNvSpPr>
            <p:nvPr/>
          </p:nvSpPr>
          <p:spPr bwMode="auto">
            <a:xfrm>
              <a:off x="4128" y="1104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3300"/>
                  </a:solidFill>
                </a:rPr>
                <a:t>45</a:t>
              </a:r>
              <a:r>
                <a:rPr lang="ru-RU" sz="2800" b="1">
                  <a:solidFill>
                    <a:srgbClr val="FF3300"/>
                  </a:solidFill>
                </a:rPr>
                <a:t>°</a:t>
              </a:r>
            </a:p>
          </p:txBody>
        </p:sp>
        <p:sp>
          <p:nvSpPr>
            <p:cNvPr id="39107" name="Oval 195"/>
            <p:cNvSpPr>
              <a:spLocks noChangeArrowheads="1"/>
            </p:cNvSpPr>
            <p:nvPr/>
          </p:nvSpPr>
          <p:spPr bwMode="auto">
            <a:xfrm>
              <a:off x="1776" y="1008"/>
              <a:ext cx="2688" cy="2688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1219200" y="228600"/>
            <a:ext cx="561975" cy="10668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graphicFrame>
        <p:nvGraphicFramePr>
          <p:cNvPr id="38935" name="Object 23"/>
          <p:cNvGraphicFramePr>
            <a:graphicFrameLocks noChangeAspect="1"/>
          </p:cNvGraphicFramePr>
          <p:nvPr/>
        </p:nvGraphicFramePr>
        <p:xfrm>
          <a:off x="1844675" y="228600"/>
          <a:ext cx="546100" cy="1055688"/>
        </p:xfrm>
        <a:graphic>
          <a:graphicData uri="http://schemas.openxmlformats.org/presentationml/2006/ole">
            <p:oleObj spid="_x0000_s38935" name="Формула" r:id="rId3" imgW="253800" imgH="431640" progId="Equation.3">
              <p:embed/>
            </p:oleObj>
          </a:graphicData>
        </a:graphic>
      </p:graphicFrame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2470150" y="228600"/>
            <a:ext cx="561975" cy="10668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grpSp>
        <p:nvGrpSpPr>
          <p:cNvPr id="38937" name="Group 25"/>
          <p:cNvGrpSpPr>
            <a:grpSpLocks/>
          </p:cNvGrpSpPr>
          <p:nvPr/>
        </p:nvGrpSpPr>
        <p:grpSpPr bwMode="auto">
          <a:xfrm>
            <a:off x="3124200" y="228600"/>
            <a:ext cx="561975" cy="1066800"/>
            <a:chOff x="2592" y="1824"/>
            <a:chExt cx="432" cy="720"/>
          </a:xfrm>
        </p:grpSpPr>
        <p:sp>
          <p:nvSpPr>
            <p:cNvPr id="38938" name="Rectangle 26"/>
            <p:cNvSpPr>
              <a:spLocks noChangeArrowheads="1"/>
            </p:cNvSpPr>
            <p:nvPr/>
          </p:nvSpPr>
          <p:spPr bwMode="auto">
            <a:xfrm>
              <a:off x="2592" y="1824"/>
              <a:ext cx="432" cy="7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graphicFrame>
          <p:nvGraphicFramePr>
            <p:cNvPr id="38939" name="Object 27"/>
            <p:cNvGraphicFramePr>
              <a:graphicFrameLocks noChangeAspect="1"/>
            </p:cNvGraphicFramePr>
            <p:nvPr/>
          </p:nvGraphicFramePr>
          <p:xfrm>
            <a:off x="2640" y="2016"/>
            <a:ext cx="377" cy="377"/>
          </p:xfrm>
          <a:graphic>
            <a:graphicData uri="http://schemas.openxmlformats.org/presentationml/2006/ole">
              <p:oleObj spid="_x0000_s38939" name="Формула" r:id="rId4" imgW="228600" imgH="228600" progId="Equation.3">
                <p:embed/>
              </p:oleObj>
            </a:graphicData>
          </a:graphic>
        </p:graphicFrame>
      </p:grpSp>
      <p:sp>
        <p:nvSpPr>
          <p:cNvPr id="39109" name="Text Box 197"/>
          <p:cNvSpPr txBox="1">
            <a:spLocks noChangeArrowheads="1"/>
          </p:cNvSpPr>
          <p:nvPr/>
        </p:nvSpPr>
        <p:spPr bwMode="auto">
          <a:xfrm>
            <a:off x="1600200" y="6019800"/>
            <a:ext cx="2286000" cy="617538"/>
          </a:xfrm>
          <a:prstGeom prst="rect">
            <a:avLst/>
          </a:prstGeom>
          <a:solidFill>
            <a:schemeClr val="bg1"/>
          </a:solidFill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</a:rPr>
              <a:t> </a:t>
            </a:r>
            <a:r>
              <a:rPr lang="en-US" sz="3200" i="1">
                <a:solidFill>
                  <a:srgbClr val="006600"/>
                </a:solidFill>
              </a:rPr>
              <a:t>tg </a:t>
            </a:r>
            <a:r>
              <a:rPr lang="el-GR" sz="3200" i="1">
                <a:solidFill>
                  <a:srgbClr val="006600"/>
                </a:solidFill>
                <a:cs typeface="Arial" charset="0"/>
              </a:rPr>
              <a:t>α</a:t>
            </a:r>
            <a:r>
              <a:rPr lang="en-US" sz="3200" i="1">
                <a:solidFill>
                  <a:srgbClr val="006600"/>
                </a:solidFill>
                <a:cs typeface="Arial" charset="0"/>
              </a:rPr>
              <a:t> = y</a:t>
            </a:r>
            <a:r>
              <a:rPr lang="ru-RU" sz="3200" i="1">
                <a:solidFill>
                  <a:srgbClr val="006600"/>
                </a:solidFill>
                <a:cs typeface="Arial" charset="0"/>
              </a:rPr>
              <a:t> </a:t>
            </a:r>
            <a:r>
              <a:rPr lang="en-US" sz="3200" i="1">
                <a:solidFill>
                  <a:srgbClr val="006600"/>
                </a:solidFill>
                <a:cs typeface="Arial" charset="0"/>
              </a:rPr>
              <a:t>/</a:t>
            </a:r>
            <a:r>
              <a:rPr lang="ru-RU" sz="3200" i="1">
                <a:solidFill>
                  <a:srgbClr val="006600"/>
                </a:solidFill>
                <a:cs typeface="Arial" charset="0"/>
              </a:rPr>
              <a:t> </a:t>
            </a:r>
            <a:r>
              <a:rPr lang="en-US" sz="3200" i="1">
                <a:solidFill>
                  <a:srgbClr val="006600"/>
                </a:solidFill>
                <a:cs typeface="Arial" charset="0"/>
              </a:rPr>
              <a:t>x</a:t>
            </a:r>
            <a:endParaRPr lang="el-GR" sz="3200" i="1">
              <a:solidFill>
                <a:srgbClr val="006600"/>
              </a:solidFill>
              <a:cs typeface="Arial" charset="0"/>
            </a:endParaRPr>
          </a:p>
        </p:txBody>
      </p:sp>
      <p:sp>
        <p:nvSpPr>
          <p:cNvPr id="39110" name="Line 198"/>
          <p:cNvSpPr>
            <a:spLocks noChangeShapeType="1"/>
          </p:cNvSpPr>
          <p:nvPr/>
        </p:nvSpPr>
        <p:spPr bwMode="auto">
          <a:xfrm flipH="1">
            <a:off x="7086600" y="0"/>
            <a:ext cx="0" cy="66294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111" name="Text Box 199"/>
          <p:cNvSpPr txBox="1">
            <a:spLocks noChangeArrowheads="1"/>
          </p:cNvSpPr>
          <p:nvPr/>
        </p:nvSpPr>
        <p:spPr bwMode="auto">
          <a:xfrm>
            <a:off x="7239000" y="5867400"/>
            <a:ext cx="914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>
                <a:solidFill>
                  <a:srgbClr val="00FF00"/>
                </a:solidFill>
              </a:rPr>
              <a:t>tg </a:t>
            </a:r>
            <a:r>
              <a:rPr lang="el-GR" sz="3200" i="1">
                <a:solidFill>
                  <a:srgbClr val="00FF00"/>
                </a:solidFill>
                <a:cs typeface="Arial" charset="0"/>
              </a:rPr>
              <a:t>α</a:t>
            </a:r>
            <a:endParaRPr lang="ru-RU" sz="3200" i="1">
              <a:solidFill>
                <a:srgbClr val="00FF00"/>
              </a:solidFill>
              <a:cs typeface="Arial" charset="0"/>
            </a:endParaRPr>
          </a:p>
        </p:txBody>
      </p:sp>
      <p:sp>
        <p:nvSpPr>
          <p:cNvPr id="39112" name="Rectangle 200"/>
          <p:cNvSpPr>
            <a:spLocks noChangeArrowheads="1"/>
          </p:cNvSpPr>
          <p:nvPr/>
        </p:nvSpPr>
        <p:spPr bwMode="auto">
          <a:xfrm>
            <a:off x="152400" y="533400"/>
            <a:ext cx="50450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9113" name="Line 201"/>
          <p:cNvSpPr>
            <a:spLocks noChangeShapeType="1"/>
          </p:cNvSpPr>
          <p:nvPr/>
        </p:nvSpPr>
        <p:spPr bwMode="auto">
          <a:xfrm flipV="1">
            <a:off x="4953000" y="2438400"/>
            <a:ext cx="2133600" cy="1295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114" name="Oval 202"/>
          <p:cNvSpPr>
            <a:spLocks noChangeArrowheads="1"/>
          </p:cNvSpPr>
          <p:nvPr/>
        </p:nvSpPr>
        <p:spPr bwMode="auto">
          <a:xfrm>
            <a:off x="7010400" y="2362200"/>
            <a:ext cx="179388" cy="17938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rgbClr val="FF3300"/>
              </a:solidFill>
            </a:endParaRPr>
          </a:p>
        </p:txBody>
      </p:sp>
      <p:sp>
        <p:nvSpPr>
          <p:cNvPr id="39115" name="Line 203"/>
          <p:cNvSpPr>
            <a:spLocks noChangeShapeType="1"/>
          </p:cNvSpPr>
          <p:nvPr/>
        </p:nvSpPr>
        <p:spPr bwMode="auto">
          <a:xfrm flipV="1">
            <a:off x="4953000" y="228600"/>
            <a:ext cx="2133600" cy="3505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116" name="Oval 204"/>
          <p:cNvSpPr>
            <a:spLocks noChangeArrowheads="1"/>
          </p:cNvSpPr>
          <p:nvPr/>
        </p:nvSpPr>
        <p:spPr bwMode="auto">
          <a:xfrm>
            <a:off x="7010400" y="152400"/>
            <a:ext cx="179388" cy="17938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rgbClr val="FF3300"/>
              </a:solidFill>
            </a:endParaRPr>
          </a:p>
        </p:txBody>
      </p:sp>
      <p:sp>
        <p:nvSpPr>
          <p:cNvPr id="39117" name="Line 205"/>
          <p:cNvSpPr>
            <a:spLocks noChangeShapeType="1"/>
          </p:cNvSpPr>
          <p:nvPr/>
        </p:nvSpPr>
        <p:spPr bwMode="auto">
          <a:xfrm flipV="1">
            <a:off x="4953000" y="1524000"/>
            <a:ext cx="2133600" cy="2209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118" name="Oval 206"/>
          <p:cNvSpPr>
            <a:spLocks noChangeArrowheads="1"/>
          </p:cNvSpPr>
          <p:nvPr/>
        </p:nvSpPr>
        <p:spPr bwMode="auto">
          <a:xfrm>
            <a:off x="7010400" y="1447800"/>
            <a:ext cx="179388" cy="17938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rgbClr val="FF3300"/>
              </a:solidFill>
            </a:endParaRPr>
          </a:p>
        </p:txBody>
      </p:sp>
      <p:sp>
        <p:nvSpPr>
          <p:cNvPr id="39119" name="AutoShape 207"/>
          <p:cNvSpPr>
            <a:spLocks noChangeArrowheads="1"/>
          </p:cNvSpPr>
          <p:nvPr/>
        </p:nvSpPr>
        <p:spPr bwMode="auto">
          <a:xfrm>
            <a:off x="4800600" y="1447800"/>
            <a:ext cx="252413" cy="252413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99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120" name="AutoShape 208"/>
          <p:cNvSpPr>
            <a:spLocks noChangeArrowheads="1"/>
          </p:cNvSpPr>
          <p:nvPr/>
        </p:nvSpPr>
        <p:spPr bwMode="auto">
          <a:xfrm>
            <a:off x="4800600" y="5791200"/>
            <a:ext cx="252413" cy="252413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121" name="Line 209"/>
          <p:cNvSpPr>
            <a:spLocks noChangeShapeType="1"/>
          </p:cNvSpPr>
          <p:nvPr/>
        </p:nvSpPr>
        <p:spPr bwMode="auto">
          <a:xfrm flipV="1">
            <a:off x="4953000" y="3733800"/>
            <a:ext cx="20574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122" name="Oval 210"/>
          <p:cNvSpPr>
            <a:spLocks noChangeArrowheads="1"/>
          </p:cNvSpPr>
          <p:nvPr/>
        </p:nvSpPr>
        <p:spPr bwMode="auto">
          <a:xfrm>
            <a:off x="7010400" y="3657600"/>
            <a:ext cx="179388" cy="17938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rgbClr val="FF3300"/>
              </a:solidFill>
            </a:endParaRPr>
          </a:p>
        </p:txBody>
      </p:sp>
      <p:grpSp>
        <p:nvGrpSpPr>
          <p:cNvPr id="39126" name="Group 214"/>
          <p:cNvGrpSpPr>
            <a:grpSpLocks/>
          </p:cNvGrpSpPr>
          <p:nvPr/>
        </p:nvGrpSpPr>
        <p:grpSpPr bwMode="auto">
          <a:xfrm>
            <a:off x="3581400" y="4038600"/>
            <a:ext cx="2438400" cy="1066800"/>
            <a:chOff x="384" y="1824"/>
            <a:chExt cx="1872" cy="720"/>
          </a:xfrm>
        </p:grpSpPr>
        <p:graphicFrame>
          <p:nvGraphicFramePr>
            <p:cNvPr id="39127" name="Object 215"/>
            <p:cNvGraphicFramePr>
              <a:graphicFrameLocks noChangeAspect="1"/>
            </p:cNvGraphicFramePr>
            <p:nvPr/>
          </p:nvGraphicFramePr>
          <p:xfrm>
            <a:off x="864" y="1824"/>
            <a:ext cx="419" cy="712"/>
          </p:xfrm>
          <a:graphic>
            <a:graphicData uri="http://schemas.openxmlformats.org/presentationml/2006/ole">
              <p:oleObj spid="_x0000_s39127" name="Формула" r:id="rId5" imgW="253800" imgH="431640" progId="Equation.3">
                <p:embed/>
              </p:oleObj>
            </a:graphicData>
          </a:graphic>
        </p:graphicFrame>
        <p:sp>
          <p:nvSpPr>
            <p:cNvPr id="39128" name="Rectangle 216"/>
            <p:cNvSpPr>
              <a:spLocks noChangeArrowheads="1"/>
            </p:cNvSpPr>
            <p:nvPr/>
          </p:nvSpPr>
          <p:spPr bwMode="auto">
            <a:xfrm>
              <a:off x="1344" y="1824"/>
              <a:ext cx="432" cy="7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/>
                <a:t>1</a:t>
              </a:r>
            </a:p>
          </p:txBody>
        </p:sp>
        <p:sp>
          <p:nvSpPr>
            <p:cNvPr id="39129" name="Rectangle 217"/>
            <p:cNvSpPr>
              <a:spLocks noChangeArrowheads="1"/>
            </p:cNvSpPr>
            <p:nvPr/>
          </p:nvSpPr>
          <p:spPr bwMode="auto">
            <a:xfrm>
              <a:off x="384" y="1824"/>
              <a:ext cx="432" cy="7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/>
                <a:t>0</a:t>
              </a:r>
            </a:p>
          </p:txBody>
        </p:sp>
        <p:grpSp>
          <p:nvGrpSpPr>
            <p:cNvPr id="39130" name="Group 218"/>
            <p:cNvGrpSpPr>
              <a:grpSpLocks/>
            </p:cNvGrpSpPr>
            <p:nvPr/>
          </p:nvGrpSpPr>
          <p:grpSpPr bwMode="auto">
            <a:xfrm>
              <a:off x="1824" y="1824"/>
              <a:ext cx="432" cy="720"/>
              <a:chOff x="2592" y="1824"/>
              <a:chExt cx="432" cy="720"/>
            </a:xfrm>
          </p:grpSpPr>
          <p:sp>
            <p:nvSpPr>
              <p:cNvPr id="39131" name="Rectangle 219"/>
              <p:cNvSpPr>
                <a:spLocks noChangeArrowheads="1"/>
              </p:cNvSpPr>
              <p:nvPr/>
            </p:nvSpPr>
            <p:spPr bwMode="auto">
              <a:xfrm>
                <a:off x="2592" y="1824"/>
                <a:ext cx="432" cy="720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rgbClr val="00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/>
              </a:p>
            </p:txBody>
          </p:sp>
          <p:graphicFrame>
            <p:nvGraphicFramePr>
              <p:cNvPr id="39132" name="Object 220"/>
              <p:cNvGraphicFramePr>
                <a:graphicFrameLocks noChangeAspect="1"/>
              </p:cNvGraphicFramePr>
              <p:nvPr/>
            </p:nvGraphicFramePr>
            <p:xfrm>
              <a:off x="2640" y="2016"/>
              <a:ext cx="377" cy="377"/>
            </p:xfrm>
            <a:graphic>
              <a:graphicData uri="http://schemas.openxmlformats.org/presentationml/2006/ole">
                <p:oleObj spid="_x0000_s39132" name="Формула" r:id="rId6" imgW="228600" imgH="228600" progId="Equation.3">
                  <p:embed/>
                </p:oleObj>
              </a:graphicData>
            </a:graphic>
          </p:graphicFrame>
        </p:grpSp>
      </p:grp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125" name="Rectangle 213"/>
          <p:cNvSpPr>
            <a:spLocks noGrp="1"/>
          </p:cNvSpPr>
          <p:nvPr>
            <p:ph type="title" idx="4294967295"/>
          </p:nvPr>
        </p:nvSpPr>
        <p:spPr bwMode="auto">
          <a:xfrm>
            <a:off x="1258888" y="2878138"/>
            <a:ext cx="7558087" cy="1079500"/>
          </a:xfrm>
          <a:noFill/>
        </p:spPr>
        <p:txBody>
          <a:bodyPr/>
          <a:lstStyle/>
          <a:p>
            <a:pPr algn="ctr"/>
            <a:r>
              <a:rPr lang="ru-RU" sz="2400" b="1">
                <a:solidFill>
                  <a:srgbClr val="008000"/>
                </a:solidFill>
                <a:latin typeface="Arial" charset="0"/>
              </a:rPr>
              <a:t>Табличные значения для тангенса </a:t>
            </a:r>
            <a:br>
              <a:rPr lang="ru-RU" sz="2400" b="1">
                <a:solidFill>
                  <a:srgbClr val="008000"/>
                </a:solidFill>
                <a:latin typeface="Arial" charset="0"/>
              </a:rPr>
            </a:br>
            <a:r>
              <a:rPr lang="ru-RU" sz="2400" b="1">
                <a:solidFill>
                  <a:srgbClr val="008000"/>
                </a:solidFill>
                <a:latin typeface="Arial" charset="0"/>
              </a:rPr>
              <a:t> в порядке возрастания.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9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9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9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9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9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9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9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9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9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9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35" presetClass="emph" presetSubtype="0" repeatCount="3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1" dur="1000" fill="hold"/>
                                        <p:tgtEl>
                                          <p:spTgt spid="3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5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3" dur="1000" fill="hold"/>
                                        <p:tgtEl>
                                          <p:spTgt spid="3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9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9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9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9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7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9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9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9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9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3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9" dur="10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4" grpId="0" animBg="1"/>
      <p:bldP spid="38934" grpId="1" animBg="1"/>
      <p:bldP spid="38936" grpId="0" animBg="1"/>
      <p:bldP spid="38936" grpId="1" animBg="1"/>
      <p:bldP spid="39109" grpId="0" animBg="1"/>
      <p:bldP spid="39110" grpId="0" animBg="1"/>
      <p:bldP spid="39111" grpId="0"/>
      <p:bldP spid="39113" grpId="0" animBg="1"/>
      <p:bldP spid="39114" grpId="0" animBg="1"/>
      <p:bldP spid="39115" grpId="0" animBg="1"/>
      <p:bldP spid="39116" grpId="0" animBg="1"/>
      <p:bldP spid="39117" grpId="0" animBg="1"/>
      <p:bldP spid="39118" grpId="0" animBg="1"/>
      <p:bldP spid="39119" grpId="0" animBg="1"/>
      <p:bldP spid="39119" grpId="1" animBg="1"/>
      <p:bldP spid="39120" grpId="0" animBg="1"/>
      <p:bldP spid="39120" grpId="1" animBg="1"/>
      <p:bldP spid="39121" grpId="0" animBg="1"/>
      <p:bldP spid="39122" grpId="0" animBg="1"/>
      <p:bldP spid="38914" grpId="0" animBg="1"/>
      <p:bldP spid="391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990600" y="0"/>
            <a:ext cx="8153400" cy="6858000"/>
          </a:xfrm>
          <a:prstGeom prst="rect">
            <a:avLst/>
          </a:prstGeom>
          <a:solidFill>
            <a:srgbClr val="FFFF00">
              <a:alpha val="35001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0971" name="Group 11"/>
          <p:cNvGrpSpPr>
            <a:grpSpLocks/>
          </p:cNvGrpSpPr>
          <p:nvPr/>
        </p:nvGrpSpPr>
        <p:grpSpPr bwMode="auto">
          <a:xfrm>
            <a:off x="990600" y="0"/>
            <a:ext cx="8153400" cy="6858000"/>
            <a:chOff x="624" y="0"/>
            <a:chExt cx="5136" cy="4320"/>
          </a:xfrm>
        </p:grpSpPr>
        <p:sp>
          <p:nvSpPr>
            <p:cNvPr id="40972" name="Rectangle 12"/>
            <p:cNvSpPr>
              <a:spLocks noChangeArrowheads="1"/>
            </p:cNvSpPr>
            <p:nvPr/>
          </p:nvSpPr>
          <p:spPr bwMode="auto">
            <a:xfrm>
              <a:off x="624" y="0"/>
              <a:ext cx="5136" cy="4320"/>
            </a:xfrm>
            <a:prstGeom prst="rect">
              <a:avLst/>
            </a:prstGeom>
            <a:solidFill>
              <a:srgbClr val="336600"/>
            </a:solidFill>
            <a:ln w="762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  <p:sp>
          <p:nvSpPr>
            <p:cNvPr id="40973" name="Oval 13"/>
            <p:cNvSpPr>
              <a:spLocks noChangeArrowheads="1"/>
            </p:cNvSpPr>
            <p:nvPr/>
          </p:nvSpPr>
          <p:spPr bwMode="auto">
            <a:xfrm>
              <a:off x="1776" y="1008"/>
              <a:ext cx="2688" cy="2688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4" name="Oval 14"/>
            <p:cNvSpPr>
              <a:spLocks noChangeArrowheads="1"/>
            </p:cNvSpPr>
            <p:nvPr/>
          </p:nvSpPr>
          <p:spPr bwMode="auto">
            <a:xfrm>
              <a:off x="4224" y="1632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4320" y="1584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30°</a:t>
              </a:r>
            </a:p>
          </p:txBody>
        </p:sp>
        <p:sp>
          <p:nvSpPr>
            <p:cNvPr id="40976" name="Rectangle 16"/>
            <p:cNvSpPr>
              <a:spLocks noChangeArrowheads="1"/>
            </p:cNvSpPr>
            <p:nvPr/>
          </p:nvSpPr>
          <p:spPr bwMode="auto">
            <a:xfrm>
              <a:off x="3120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7" name="Rectangle 17"/>
            <p:cNvSpPr>
              <a:spLocks noChangeArrowheads="1"/>
            </p:cNvSpPr>
            <p:nvPr/>
          </p:nvSpPr>
          <p:spPr bwMode="auto">
            <a:xfrm>
              <a:off x="3120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8" name="Rectangle 18"/>
            <p:cNvSpPr>
              <a:spLocks noChangeArrowheads="1"/>
            </p:cNvSpPr>
            <p:nvPr/>
          </p:nvSpPr>
          <p:spPr bwMode="auto">
            <a:xfrm>
              <a:off x="3120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79" name="Rectangle 19"/>
            <p:cNvSpPr>
              <a:spLocks noChangeArrowheads="1"/>
            </p:cNvSpPr>
            <p:nvPr/>
          </p:nvSpPr>
          <p:spPr bwMode="auto">
            <a:xfrm>
              <a:off x="3792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0" name="Rectangle 20"/>
            <p:cNvSpPr>
              <a:spLocks noChangeArrowheads="1"/>
            </p:cNvSpPr>
            <p:nvPr/>
          </p:nvSpPr>
          <p:spPr bwMode="auto">
            <a:xfrm>
              <a:off x="3792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1" name="Rectangle 21"/>
            <p:cNvSpPr>
              <a:spLocks noChangeArrowheads="1"/>
            </p:cNvSpPr>
            <p:nvPr/>
          </p:nvSpPr>
          <p:spPr bwMode="auto">
            <a:xfrm>
              <a:off x="3792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2" name="Rectangle 22"/>
            <p:cNvSpPr>
              <a:spLocks noChangeArrowheads="1"/>
            </p:cNvSpPr>
            <p:nvPr/>
          </p:nvSpPr>
          <p:spPr bwMode="auto">
            <a:xfrm>
              <a:off x="1776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3" name="Rectangle 23"/>
            <p:cNvSpPr>
              <a:spLocks noChangeArrowheads="1"/>
            </p:cNvSpPr>
            <p:nvPr/>
          </p:nvSpPr>
          <p:spPr bwMode="auto">
            <a:xfrm>
              <a:off x="1776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4" name="Rectangle 24"/>
            <p:cNvSpPr>
              <a:spLocks noChangeArrowheads="1"/>
            </p:cNvSpPr>
            <p:nvPr/>
          </p:nvSpPr>
          <p:spPr bwMode="auto">
            <a:xfrm>
              <a:off x="1776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5" name="Rectangle 25"/>
            <p:cNvSpPr>
              <a:spLocks noChangeArrowheads="1"/>
            </p:cNvSpPr>
            <p:nvPr/>
          </p:nvSpPr>
          <p:spPr bwMode="auto">
            <a:xfrm>
              <a:off x="2448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6" name="Rectangle 26"/>
            <p:cNvSpPr>
              <a:spLocks noChangeArrowheads="1"/>
            </p:cNvSpPr>
            <p:nvPr/>
          </p:nvSpPr>
          <p:spPr bwMode="auto">
            <a:xfrm>
              <a:off x="2448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7" name="Rectangle 27"/>
            <p:cNvSpPr>
              <a:spLocks noChangeArrowheads="1"/>
            </p:cNvSpPr>
            <p:nvPr/>
          </p:nvSpPr>
          <p:spPr bwMode="auto">
            <a:xfrm>
              <a:off x="2448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8" name="Rectangle 28"/>
            <p:cNvSpPr>
              <a:spLocks noChangeArrowheads="1"/>
            </p:cNvSpPr>
            <p:nvPr/>
          </p:nvSpPr>
          <p:spPr bwMode="auto">
            <a:xfrm>
              <a:off x="3120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89" name="Rectangle 29"/>
            <p:cNvSpPr>
              <a:spLocks noChangeArrowheads="1"/>
            </p:cNvSpPr>
            <p:nvPr/>
          </p:nvSpPr>
          <p:spPr bwMode="auto">
            <a:xfrm>
              <a:off x="2448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90" name="Rectangle 30"/>
            <p:cNvSpPr>
              <a:spLocks noChangeArrowheads="1"/>
            </p:cNvSpPr>
            <p:nvPr/>
          </p:nvSpPr>
          <p:spPr bwMode="auto">
            <a:xfrm>
              <a:off x="3792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91" name="Rectangle 31"/>
            <p:cNvSpPr>
              <a:spLocks noChangeArrowheads="1"/>
            </p:cNvSpPr>
            <p:nvPr/>
          </p:nvSpPr>
          <p:spPr bwMode="auto">
            <a:xfrm>
              <a:off x="1776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auto">
            <a:xfrm>
              <a:off x="1440" y="2352"/>
              <a:ext cx="3936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0993" name="Line 33"/>
            <p:cNvSpPr>
              <a:spLocks noChangeShapeType="1"/>
            </p:cNvSpPr>
            <p:nvPr/>
          </p:nvSpPr>
          <p:spPr bwMode="auto">
            <a:xfrm flipH="1" flipV="1">
              <a:off x="3120" y="480"/>
              <a:ext cx="0" cy="36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0994" name="Text Box 34"/>
            <p:cNvSpPr txBox="1">
              <a:spLocks noChangeArrowheads="1"/>
            </p:cNvSpPr>
            <p:nvPr/>
          </p:nvSpPr>
          <p:spPr bwMode="auto">
            <a:xfrm>
              <a:off x="5184" y="254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BFBFB"/>
                  </a:solidFill>
                </a:rPr>
                <a:t>Х</a:t>
              </a:r>
            </a:p>
          </p:txBody>
        </p:sp>
        <p:sp>
          <p:nvSpPr>
            <p:cNvPr id="40995" name="Text Box 35"/>
            <p:cNvSpPr txBox="1">
              <a:spLocks noChangeArrowheads="1"/>
            </p:cNvSpPr>
            <p:nvPr/>
          </p:nvSpPr>
          <p:spPr bwMode="auto">
            <a:xfrm>
              <a:off x="2784" y="38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8F8F8"/>
                  </a:solidFill>
                </a:rPr>
                <a:t>у</a:t>
              </a:r>
            </a:p>
          </p:txBody>
        </p:sp>
        <p:sp>
          <p:nvSpPr>
            <p:cNvPr id="40996" name="Text Box 36"/>
            <p:cNvSpPr txBox="1">
              <a:spLocks noChangeArrowheads="1"/>
            </p:cNvSpPr>
            <p:nvPr/>
          </p:nvSpPr>
          <p:spPr bwMode="auto">
            <a:xfrm>
              <a:off x="3120" y="369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40997" name="Text Box 37"/>
            <p:cNvSpPr txBox="1">
              <a:spLocks noChangeArrowheads="1"/>
            </p:cNvSpPr>
            <p:nvPr/>
          </p:nvSpPr>
          <p:spPr bwMode="auto">
            <a:xfrm>
              <a:off x="3120" y="7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40998" name="Text Box 38"/>
            <p:cNvSpPr txBox="1">
              <a:spLocks noChangeArrowheads="1"/>
            </p:cNvSpPr>
            <p:nvPr/>
          </p:nvSpPr>
          <p:spPr bwMode="auto">
            <a:xfrm>
              <a:off x="4464" y="206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40999" name="Text Box 39"/>
            <p:cNvSpPr txBox="1">
              <a:spLocks noChangeArrowheads="1"/>
            </p:cNvSpPr>
            <p:nvPr/>
          </p:nvSpPr>
          <p:spPr bwMode="auto">
            <a:xfrm>
              <a:off x="1488" y="235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41000" name="Oval 40"/>
            <p:cNvSpPr>
              <a:spLocks noChangeArrowheads="1"/>
            </p:cNvSpPr>
            <p:nvPr/>
          </p:nvSpPr>
          <p:spPr bwMode="auto">
            <a:xfrm>
              <a:off x="3744" y="1152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41001" name="Text Box 41"/>
            <p:cNvSpPr txBox="1">
              <a:spLocks noChangeArrowheads="1"/>
            </p:cNvSpPr>
            <p:nvPr/>
          </p:nvSpPr>
          <p:spPr bwMode="auto">
            <a:xfrm>
              <a:off x="3888" y="912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60°</a:t>
              </a:r>
            </a:p>
          </p:txBody>
        </p:sp>
        <p:sp>
          <p:nvSpPr>
            <p:cNvPr id="41002" name="Oval 42"/>
            <p:cNvSpPr>
              <a:spLocks noChangeArrowheads="1"/>
            </p:cNvSpPr>
            <p:nvPr/>
          </p:nvSpPr>
          <p:spPr bwMode="auto">
            <a:xfrm>
              <a:off x="3072" y="912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41003" name="Text Box 43"/>
            <p:cNvSpPr txBox="1">
              <a:spLocks noChangeArrowheads="1"/>
            </p:cNvSpPr>
            <p:nvPr/>
          </p:nvSpPr>
          <p:spPr bwMode="auto">
            <a:xfrm>
              <a:off x="2640" y="720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90°</a:t>
              </a:r>
            </a:p>
          </p:txBody>
        </p:sp>
        <p:sp>
          <p:nvSpPr>
            <p:cNvPr id="41004" name="Oval 44"/>
            <p:cNvSpPr>
              <a:spLocks noChangeArrowheads="1"/>
            </p:cNvSpPr>
            <p:nvPr/>
          </p:nvSpPr>
          <p:spPr bwMode="auto">
            <a:xfrm>
              <a:off x="4416" y="230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41005" name="Text Box 45"/>
            <p:cNvSpPr txBox="1">
              <a:spLocks noChangeArrowheads="1"/>
            </p:cNvSpPr>
            <p:nvPr/>
          </p:nvSpPr>
          <p:spPr bwMode="auto">
            <a:xfrm>
              <a:off x="4512" y="2352"/>
              <a:ext cx="624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0° 360°</a:t>
              </a:r>
            </a:p>
          </p:txBody>
        </p:sp>
        <p:sp>
          <p:nvSpPr>
            <p:cNvPr id="41006" name="Oval 46"/>
            <p:cNvSpPr>
              <a:spLocks noChangeArrowheads="1"/>
            </p:cNvSpPr>
            <p:nvPr/>
          </p:nvSpPr>
          <p:spPr bwMode="auto">
            <a:xfrm>
              <a:off x="1728" y="230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41007" name="Text Box 47"/>
            <p:cNvSpPr txBox="1">
              <a:spLocks noChangeArrowheads="1"/>
            </p:cNvSpPr>
            <p:nvPr/>
          </p:nvSpPr>
          <p:spPr bwMode="auto">
            <a:xfrm>
              <a:off x="1152" y="1968"/>
              <a:ext cx="72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180°</a:t>
              </a:r>
            </a:p>
          </p:txBody>
        </p:sp>
        <p:sp>
          <p:nvSpPr>
            <p:cNvPr id="41008" name="Oval 48"/>
            <p:cNvSpPr>
              <a:spLocks noChangeArrowheads="1"/>
            </p:cNvSpPr>
            <p:nvPr/>
          </p:nvSpPr>
          <p:spPr bwMode="auto">
            <a:xfrm>
              <a:off x="3072" y="3648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41009" name="Text Box 49"/>
            <p:cNvSpPr txBox="1">
              <a:spLocks noChangeArrowheads="1"/>
            </p:cNvSpPr>
            <p:nvPr/>
          </p:nvSpPr>
          <p:spPr bwMode="auto">
            <a:xfrm>
              <a:off x="2496" y="3696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>
                  <a:solidFill>
                    <a:srgbClr val="FF3300"/>
                  </a:solidFill>
                </a:rPr>
                <a:t>270°</a:t>
              </a:r>
            </a:p>
          </p:txBody>
        </p:sp>
        <p:sp>
          <p:nvSpPr>
            <p:cNvPr id="41010" name="Oval 50"/>
            <p:cNvSpPr>
              <a:spLocks noChangeArrowheads="1"/>
            </p:cNvSpPr>
            <p:nvPr/>
          </p:nvSpPr>
          <p:spPr bwMode="auto">
            <a:xfrm>
              <a:off x="3984" y="134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41011" name="Text Box 51"/>
            <p:cNvSpPr txBox="1">
              <a:spLocks noChangeArrowheads="1"/>
            </p:cNvSpPr>
            <p:nvPr/>
          </p:nvSpPr>
          <p:spPr bwMode="auto">
            <a:xfrm>
              <a:off x="4128" y="1104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3300"/>
                  </a:solidFill>
                </a:rPr>
                <a:t>45</a:t>
              </a:r>
              <a:r>
                <a:rPr lang="ru-RU" sz="2800" b="1">
                  <a:solidFill>
                    <a:srgbClr val="FF3300"/>
                  </a:solidFill>
                </a:rPr>
                <a:t>°</a:t>
              </a:r>
            </a:p>
          </p:txBody>
        </p:sp>
        <p:sp>
          <p:nvSpPr>
            <p:cNvPr id="41012" name="Oval 52"/>
            <p:cNvSpPr>
              <a:spLocks noChangeArrowheads="1"/>
            </p:cNvSpPr>
            <p:nvPr/>
          </p:nvSpPr>
          <p:spPr bwMode="auto">
            <a:xfrm>
              <a:off x="1776" y="1008"/>
              <a:ext cx="2688" cy="2688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014" name="Rectangle 54"/>
          <p:cNvSpPr>
            <a:spLocks noChangeArrowheads="1"/>
          </p:cNvSpPr>
          <p:nvPr/>
        </p:nvSpPr>
        <p:spPr bwMode="auto">
          <a:xfrm>
            <a:off x="6477000" y="5562600"/>
            <a:ext cx="561975" cy="10668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0</a:t>
            </a:r>
          </a:p>
        </p:txBody>
      </p:sp>
      <p:graphicFrame>
        <p:nvGraphicFramePr>
          <p:cNvPr id="41015" name="Object 55"/>
          <p:cNvGraphicFramePr>
            <a:graphicFrameLocks noChangeAspect="1"/>
          </p:cNvGraphicFramePr>
          <p:nvPr/>
        </p:nvGraphicFramePr>
        <p:xfrm>
          <a:off x="7102475" y="5562600"/>
          <a:ext cx="546100" cy="1055688"/>
        </p:xfrm>
        <a:graphic>
          <a:graphicData uri="http://schemas.openxmlformats.org/presentationml/2006/ole">
            <p:oleObj spid="_x0000_s41015" name="Формула" r:id="rId3" imgW="253800" imgH="431640" progId="Equation.3">
              <p:embed/>
            </p:oleObj>
          </a:graphicData>
        </a:graphic>
      </p:graphicFrame>
      <p:sp>
        <p:nvSpPr>
          <p:cNvPr id="41016" name="Rectangle 56"/>
          <p:cNvSpPr>
            <a:spLocks noChangeArrowheads="1"/>
          </p:cNvSpPr>
          <p:nvPr/>
        </p:nvSpPr>
        <p:spPr bwMode="auto">
          <a:xfrm>
            <a:off x="7727950" y="5562600"/>
            <a:ext cx="561975" cy="10668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grpSp>
        <p:nvGrpSpPr>
          <p:cNvPr id="41017" name="Group 57"/>
          <p:cNvGrpSpPr>
            <a:grpSpLocks/>
          </p:cNvGrpSpPr>
          <p:nvPr/>
        </p:nvGrpSpPr>
        <p:grpSpPr bwMode="auto">
          <a:xfrm>
            <a:off x="8382000" y="5562600"/>
            <a:ext cx="561975" cy="1066800"/>
            <a:chOff x="2592" y="1824"/>
            <a:chExt cx="432" cy="720"/>
          </a:xfrm>
        </p:grpSpPr>
        <p:sp>
          <p:nvSpPr>
            <p:cNvPr id="41018" name="Rectangle 58"/>
            <p:cNvSpPr>
              <a:spLocks noChangeArrowheads="1"/>
            </p:cNvSpPr>
            <p:nvPr/>
          </p:nvSpPr>
          <p:spPr bwMode="auto">
            <a:xfrm>
              <a:off x="2592" y="1824"/>
              <a:ext cx="432" cy="7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CC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graphicFrame>
          <p:nvGraphicFramePr>
            <p:cNvPr id="41019" name="Object 59"/>
            <p:cNvGraphicFramePr>
              <a:graphicFrameLocks noChangeAspect="1"/>
            </p:cNvGraphicFramePr>
            <p:nvPr/>
          </p:nvGraphicFramePr>
          <p:xfrm>
            <a:off x="2640" y="2016"/>
            <a:ext cx="377" cy="377"/>
          </p:xfrm>
          <a:graphic>
            <a:graphicData uri="http://schemas.openxmlformats.org/presentationml/2006/ole">
              <p:oleObj spid="_x0000_s41019" name="Формула" r:id="rId4" imgW="228600" imgH="228600" progId="Equation.3">
                <p:embed/>
              </p:oleObj>
            </a:graphicData>
          </a:graphic>
        </p:graphicFrame>
      </p:grpSp>
      <p:sp>
        <p:nvSpPr>
          <p:cNvPr id="41020" name="Text Box 60"/>
          <p:cNvSpPr txBox="1">
            <a:spLocks noChangeArrowheads="1"/>
          </p:cNvSpPr>
          <p:nvPr/>
        </p:nvSpPr>
        <p:spPr bwMode="auto">
          <a:xfrm>
            <a:off x="1600200" y="6019800"/>
            <a:ext cx="2438400" cy="587375"/>
          </a:xfrm>
          <a:prstGeom prst="rect">
            <a:avLst/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i="1">
                <a:solidFill>
                  <a:schemeClr val="accent1"/>
                </a:solidFill>
              </a:rPr>
              <a:t>с</a:t>
            </a:r>
            <a:r>
              <a:rPr lang="en-US" sz="2800" i="1">
                <a:solidFill>
                  <a:schemeClr val="accent1"/>
                </a:solidFill>
              </a:rPr>
              <a:t>tg </a:t>
            </a:r>
            <a:r>
              <a:rPr lang="el-GR" sz="3000" i="1">
                <a:solidFill>
                  <a:schemeClr val="accent1"/>
                </a:solidFill>
                <a:cs typeface="Arial" charset="0"/>
              </a:rPr>
              <a:t>α</a:t>
            </a:r>
            <a:r>
              <a:rPr lang="en-US" sz="2800" i="1">
                <a:solidFill>
                  <a:schemeClr val="accent1"/>
                </a:solidFill>
                <a:cs typeface="Arial" charset="0"/>
              </a:rPr>
              <a:t> = y</a:t>
            </a:r>
            <a:r>
              <a:rPr lang="ru-RU" sz="2800" i="1">
                <a:solidFill>
                  <a:schemeClr val="accent1"/>
                </a:solidFill>
                <a:cs typeface="Arial" charset="0"/>
              </a:rPr>
              <a:t> </a:t>
            </a:r>
            <a:r>
              <a:rPr lang="en-US" sz="2800" i="1">
                <a:solidFill>
                  <a:schemeClr val="accent1"/>
                </a:solidFill>
                <a:cs typeface="Arial" charset="0"/>
              </a:rPr>
              <a:t>/</a:t>
            </a:r>
            <a:r>
              <a:rPr lang="ru-RU" sz="2800" i="1">
                <a:solidFill>
                  <a:schemeClr val="accent1"/>
                </a:solidFill>
                <a:cs typeface="Arial" charset="0"/>
              </a:rPr>
              <a:t> </a:t>
            </a:r>
            <a:r>
              <a:rPr lang="en-US" sz="2800" i="1">
                <a:solidFill>
                  <a:schemeClr val="accent1"/>
                </a:solidFill>
                <a:cs typeface="Arial" charset="0"/>
              </a:rPr>
              <a:t>x</a:t>
            </a:r>
            <a:endParaRPr lang="el-GR" sz="2800" i="1">
              <a:solidFill>
                <a:schemeClr val="accent1"/>
              </a:solidFill>
              <a:cs typeface="Arial" charset="0"/>
            </a:endParaRPr>
          </a:p>
        </p:txBody>
      </p:sp>
      <p:sp>
        <p:nvSpPr>
          <p:cNvPr id="41034" name="Text Box 74"/>
          <p:cNvSpPr txBox="1">
            <a:spLocks noChangeArrowheads="1"/>
          </p:cNvSpPr>
          <p:nvPr/>
        </p:nvSpPr>
        <p:spPr bwMode="auto">
          <a:xfrm>
            <a:off x="1371600" y="9906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i="1">
                <a:solidFill>
                  <a:srgbClr val="00CCFF"/>
                </a:solidFill>
              </a:rPr>
              <a:t>с</a:t>
            </a:r>
            <a:r>
              <a:rPr lang="en-US" sz="3200" i="1">
                <a:solidFill>
                  <a:srgbClr val="00CCFF"/>
                </a:solidFill>
              </a:rPr>
              <a:t>tg </a:t>
            </a:r>
            <a:r>
              <a:rPr lang="el-GR" sz="3200" i="1">
                <a:solidFill>
                  <a:srgbClr val="00CCFF"/>
                </a:solidFill>
                <a:cs typeface="Arial" charset="0"/>
              </a:rPr>
              <a:t>α</a:t>
            </a:r>
            <a:endParaRPr lang="ru-RU" sz="3200" i="1">
              <a:solidFill>
                <a:srgbClr val="00CCFF"/>
              </a:solidFill>
              <a:cs typeface="Arial" charset="0"/>
            </a:endParaRPr>
          </a:p>
        </p:txBody>
      </p:sp>
      <p:sp>
        <p:nvSpPr>
          <p:cNvPr id="41036" name="Line 76"/>
          <p:cNvSpPr>
            <a:spLocks noChangeShapeType="1"/>
          </p:cNvSpPr>
          <p:nvPr/>
        </p:nvSpPr>
        <p:spPr bwMode="auto">
          <a:xfrm flipV="1">
            <a:off x="4953000" y="1600200"/>
            <a:ext cx="3886200" cy="213360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37" name="Line 77"/>
          <p:cNvSpPr>
            <a:spLocks noChangeShapeType="1"/>
          </p:cNvSpPr>
          <p:nvPr/>
        </p:nvSpPr>
        <p:spPr bwMode="auto">
          <a:xfrm flipV="1">
            <a:off x="4953000" y="1600200"/>
            <a:ext cx="1219200" cy="213360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38" name="Line 78"/>
          <p:cNvSpPr>
            <a:spLocks noChangeShapeType="1"/>
          </p:cNvSpPr>
          <p:nvPr/>
        </p:nvSpPr>
        <p:spPr bwMode="auto">
          <a:xfrm flipV="1">
            <a:off x="4953000" y="1600200"/>
            <a:ext cx="2057400" cy="213360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39" name="AutoShape 79"/>
          <p:cNvSpPr>
            <a:spLocks noChangeArrowheads="1"/>
          </p:cNvSpPr>
          <p:nvPr/>
        </p:nvSpPr>
        <p:spPr bwMode="auto">
          <a:xfrm>
            <a:off x="7010400" y="3581400"/>
            <a:ext cx="252413" cy="252413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40" name="AutoShape 80"/>
          <p:cNvSpPr>
            <a:spLocks noChangeArrowheads="1"/>
          </p:cNvSpPr>
          <p:nvPr/>
        </p:nvSpPr>
        <p:spPr bwMode="auto">
          <a:xfrm>
            <a:off x="2743200" y="3657600"/>
            <a:ext cx="228600" cy="228600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41" name="Line 81"/>
          <p:cNvSpPr>
            <a:spLocks noChangeShapeType="1"/>
          </p:cNvSpPr>
          <p:nvPr/>
        </p:nvSpPr>
        <p:spPr bwMode="auto">
          <a:xfrm flipV="1">
            <a:off x="4953000" y="1600200"/>
            <a:ext cx="0" cy="213360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42" name="Line 82"/>
          <p:cNvSpPr>
            <a:spLocks noChangeShapeType="1"/>
          </p:cNvSpPr>
          <p:nvPr/>
        </p:nvSpPr>
        <p:spPr bwMode="auto">
          <a:xfrm>
            <a:off x="1219200" y="1600200"/>
            <a:ext cx="7924800" cy="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43" name="Oval 83"/>
          <p:cNvSpPr>
            <a:spLocks noChangeArrowheads="1"/>
          </p:cNvSpPr>
          <p:nvPr/>
        </p:nvSpPr>
        <p:spPr bwMode="auto">
          <a:xfrm>
            <a:off x="4876800" y="1447800"/>
            <a:ext cx="179388" cy="17938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rgbClr val="FF3300"/>
              </a:solidFill>
            </a:endParaRPr>
          </a:p>
        </p:txBody>
      </p:sp>
      <p:sp>
        <p:nvSpPr>
          <p:cNvPr id="41044" name="Oval 84"/>
          <p:cNvSpPr>
            <a:spLocks noChangeArrowheads="1"/>
          </p:cNvSpPr>
          <p:nvPr/>
        </p:nvSpPr>
        <p:spPr bwMode="auto">
          <a:xfrm>
            <a:off x="8763000" y="1524000"/>
            <a:ext cx="179388" cy="17938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rgbClr val="FF3300"/>
              </a:solidFill>
            </a:endParaRPr>
          </a:p>
        </p:txBody>
      </p:sp>
      <p:sp>
        <p:nvSpPr>
          <p:cNvPr id="41045" name="Oval 85"/>
          <p:cNvSpPr>
            <a:spLocks noChangeArrowheads="1"/>
          </p:cNvSpPr>
          <p:nvPr/>
        </p:nvSpPr>
        <p:spPr bwMode="auto">
          <a:xfrm>
            <a:off x="7010400" y="1447800"/>
            <a:ext cx="179388" cy="17938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rgbClr val="FF3300"/>
              </a:solidFill>
            </a:endParaRPr>
          </a:p>
        </p:txBody>
      </p:sp>
      <p:sp>
        <p:nvSpPr>
          <p:cNvPr id="41046" name="Oval 86"/>
          <p:cNvSpPr>
            <a:spLocks noChangeArrowheads="1"/>
          </p:cNvSpPr>
          <p:nvPr/>
        </p:nvSpPr>
        <p:spPr bwMode="auto">
          <a:xfrm>
            <a:off x="6096000" y="1447800"/>
            <a:ext cx="179388" cy="17938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800">
              <a:solidFill>
                <a:srgbClr val="FF3300"/>
              </a:solidFill>
            </a:endParaRPr>
          </a:p>
        </p:txBody>
      </p:sp>
      <p:grpSp>
        <p:nvGrpSpPr>
          <p:cNvPr id="41050" name="Group 90"/>
          <p:cNvGrpSpPr>
            <a:grpSpLocks/>
          </p:cNvGrpSpPr>
          <p:nvPr/>
        </p:nvGrpSpPr>
        <p:grpSpPr bwMode="auto">
          <a:xfrm>
            <a:off x="3581400" y="4038600"/>
            <a:ext cx="2438400" cy="1066800"/>
            <a:chOff x="384" y="1824"/>
            <a:chExt cx="1872" cy="720"/>
          </a:xfrm>
        </p:grpSpPr>
        <p:graphicFrame>
          <p:nvGraphicFramePr>
            <p:cNvPr id="41051" name="Object 91"/>
            <p:cNvGraphicFramePr>
              <a:graphicFrameLocks noChangeAspect="1"/>
            </p:cNvGraphicFramePr>
            <p:nvPr/>
          </p:nvGraphicFramePr>
          <p:xfrm>
            <a:off x="864" y="1824"/>
            <a:ext cx="419" cy="712"/>
          </p:xfrm>
          <a:graphic>
            <a:graphicData uri="http://schemas.openxmlformats.org/presentationml/2006/ole">
              <p:oleObj spid="_x0000_s41051" name="Формула" r:id="rId5" imgW="253800" imgH="431640" progId="Equation.3">
                <p:embed/>
              </p:oleObj>
            </a:graphicData>
          </a:graphic>
        </p:graphicFrame>
        <p:sp>
          <p:nvSpPr>
            <p:cNvPr id="41052" name="Rectangle 92"/>
            <p:cNvSpPr>
              <a:spLocks noChangeArrowheads="1"/>
            </p:cNvSpPr>
            <p:nvPr/>
          </p:nvSpPr>
          <p:spPr bwMode="auto">
            <a:xfrm>
              <a:off x="1344" y="1824"/>
              <a:ext cx="432" cy="7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/>
                <a:t>1</a:t>
              </a:r>
            </a:p>
          </p:txBody>
        </p:sp>
        <p:sp>
          <p:nvSpPr>
            <p:cNvPr id="41053" name="Rectangle 93"/>
            <p:cNvSpPr>
              <a:spLocks noChangeArrowheads="1"/>
            </p:cNvSpPr>
            <p:nvPr/>
          </p:nvSpPr>
          <p:spPr bwMode="auto">
            <a:xfrm>
              <a:off x="384" y="1824"/>
              <a:ext cx="432" cy="7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/>
                <a:t>0</a:t>
              </a:r>
            </a:p>
          </p:txBody>
        </p:sp>
        <p:grpSp>
          <p:nvGrpSpPr>
            <p:cNvPr id="41054" name="Group 94"/>
            <p:cNvGrpSpPr>
              <a:grpSpLocks/>
            </p:cNvGrpSpPr>
            <p:nvPr/>
          </p:nvGrpSpPr>
          <p:grpSpPr bwMode="auto">
            <a:xfrm>
              <a:off x="1824" y="1824"/>
              <a:ext cx="432" cy="720"/>
              <a:chOff x="2592" y="1824"/>
              <a:chExt cx="432" cy="720"/>
            </a:xfrm>
          </p:grpSpPr>
          <p:sp>
            <p:nvSpPr>
              <p:cNvPr id="41055" name="Rectangle 95"/>
              <p:cNvSpPr>
                <a:spLocks noChangeArrowheads="1"/>
              </p:cNvSpPr>
              <p:nvPr/>
            </p:nvSpPr>
            <p:spPr bwMode="auto">
              <a:xfrm>
                <a:off x="2592" y="1824"/>
                <a:ext cx="432" cy="720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rgbClr val="00FF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ru-RU"/>
              </a:p>
            </p:txBody>
          </p:sp>
          <p:graphicFrame>
            <p:nvGraphicFramePr>
              <p:cNvPr id="41056" name="Object 96"/>
              <p:cNvGraphicFramePr>
                <a:graphicFrameLocks noChangeAspect="1"/>
              </p:cNvGraphicFramePr>
              <p:nvPr/>
            </p:nvGraphicFramePr>
            <p:xfrm>
              <a:off x="2640" y="2016"/>
              <a:ext cx="377" cy="377"/>
            </p:xfrm>
            <a:graphic>
              <a:graphicData uri="http://schemas.openxmlformats.org/presentationml/2006/ole">
                <p:oleObj spid="_x0000_s41056" name="Формула" r:id="rId6" imgW="228600" imgH="228600" progId="Equation.3">
                  <p:embed/>
                </p:oleObj>
              </a:graphicData>
            </a:graphic>
          </p:graphicFrame>
        </p:grpSp>
      </p:grpSp>
      <p:sp>
        <p:nvSpPr>
          <p:cNvPr id="41047" name="Rectangle 8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49" name="Rectangle 89"/>
          <p:cNvSpPr>
            <a:spLocks noGrp="1"/>
          </p:cNvSpPr>
          <p:nvPr>
            <p:ph type="title" idx="4294967295"/>
          </p:nvPr>
        </p:nvSpPr>
        <p:spPr bwMode="auto">
          <a:xfrm>
            <a:off x="1258888" y="2878138"/>
            <a:ext cx="7558087" cy="1079500"/>
          </a:xfrm>
          <a:noFill/>
        </p:spPr>
        <p:txBody>
          <a:bodyPr/>
          <a:lstStyle/>
          <a:p>
            <a:pPr algn="ctr"/>
            <a:r>
              <a:rPr lang="ru-RU" sz="2400" b="1">
                <a:solidFill>
                  <a:srgbClr val="008000"/>
                </a:solidFill>
                <a:latin typeface="Arial" charset="0"/>
              </a:rPr>
              <a:t>Табличные значения для котангенса</a:t>
            </a:r>
            <a:br>
              <a:rPr lang="ru-RU" sz="2400" b="1">
                <a:solidFill>
                  <a:srgbClr val="008000"/>
                </a:solidFill>
                <a:latin typeface="Arial" charset="0"/>
              </a:rPr>
            </a:br>
            <a:r>
              <a:rPr lang="ru-RU" sz="2400" b="1">
                <a:solidFill>
                  <a:srgbClr val="008000"/>
                </a:solidFill>
                <a:latin typeface="Arial" charset="0"/>
              </a:rPr>
              <a:t> в порядке возрастания</a:t>
            </a:r>
            <a:r>
              <a:rPr lang="ru-RU" sz="2400">
                <a:solidFill>
                  <a:srgbClr val="008000"/>
                </a:solidFill>
                <a:latin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10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1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1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35" presetClass="emph" presetSubtype="0" repeatCount="300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5" presetClass="emph" presetSubtype="0" repeatCount="3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1" dur="1000" fill="hold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1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5" dur="1000" fill="hold"/>
                                        <p:tgtEl>
                                          <p:spTgt spid="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1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1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3" dur="1000" fill="hold"/>
                                        <p:tgtEl>
                                          <p:spTgt spid="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7" dur="1000" fill="hold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4" grpId="0" animBg="1"/>
      <p:bldP spid="41014" grpId="1" animBg="1"/>
      <p:bldP spid="41016" grpId="0" animBg="1"/>
      <p:bldP spid="41016" grpId="1" animBg="1"/>
      <p:bldP spid="41020" grpId="0" animBg="1"/>
      <p:bldP spid="41034" grpId="0"/>
      <p:bldP spid="41036" grpId="0" animBg="1"/>
      <p:bldP spid="41037" grpId="0" animBg="1"/>
      <p:bldP spid="41038" grpId="0" animBg="1"/>
      <p:bldP spid="41039" grpId="0" animBg="1"/>
      <p:bldP spid="41039" grpId="1" animBg="1"/>
      <p:bldP spid="41040" grpId="0" animBg="1"/>
      <p:bldP spid="41040" grpId="1" animBg="1"/>
      <p:bldP spid="41041" grpId="0" animBg="1"/>
      <p:bldP spid="41042" grpId="0" animBg="1"/>
      <p:bldP spid="41043" grpId="0" animBg="1"/>
      <p:bldP spid="41045" grpId="0" animBg="1"/>
      <p:bldP spid="41046" grpId="0" animBg="1"/>
      <p:bldP spid="41047" grpId="0" animBg="1"/>
      <p:bldP spid="410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620" name="Group 84"/>
          <p:cNvGrpSpPr>
            <a:grpSpLocks/>
          </p:cNvGrpSpPr>
          <p:nvPr/>
        </p:nvGrpSpPr>
        <p:grpSpPr bwMode="auto">
          <a:xfrm>
            <a:off x="1066800" y="0"/>
            <a:ext cx="8077200" cy="6858000"/>
            <a:chOff x="672" y="0"/>
            <a:chExt cx="5088" cy="4320"/>
          </a:xfrm>
        </p:grpSpPr>
        <p:sp>
          <p:nvSpPr>
            <p:cNvPr id="65544" name="Rectangle 8"/>
            <p:cNvSpPr>
              <a:spLocks noChangeArrowheads="1"/>
            </p:cNvSpPr>
            <p:nvPr/>
          </p:nvSpPr>
          <p:spPr bwMode="auto">
            <a:xfrm>
              <a:off x="672" y="0"/>
              <a:ext cx="5088" cy="4320"/>
            </a:xfrm>
            <a:prstGeom prst="rect">
              <a:avLst/>
            </a:prstGeom>
            <a:solidFill>
              <a:srgbClr val="336600"/>
            </a:solidFill>
            <a:ln w="762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  <p:sp>
          <p:nvSpPr>
            <p:cNvPr id="65545" name="Rectangle 9"/>
            <p:cNvSpPr>
              <a:spLocks noChangeArrowheads="1"/>
            </p:cNvSpPr>
            <p:nvPr/>
          </p:nvSpPr>
          <p:spPr bwMode="auto">
            <a:xfrm>
              <a:off x="3120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46" name="Rectangle 10"/>
            <p:cNvSpPr>
              <a:spLocks noChangeArrowheads="1"/>
            </p:cNvSpPr>
            <p:nvPr/>
          </p:nvSpPr>
          <p:spPr bwMode="auto">
            <a:xfrm>
              <a:off x="3120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47" name="Rectangle 11"/>
            <p:cNvSpPr>
              <a:spLocks noChangeArrowheads="1"/>
            </p:cNvSpPr>
            <p:nvPr/>
          </p:nvSpPr>
          <p:spPr bwMode="auto">
            <a:xfrm>
              <a:off x="3120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48" name="Rectangle 12"/>
            <p:cNvSpPr>
              <a:spLocks noChangeArrowheads="1"/>
            </p:cNvSpPr>
            <p:nvPr/>
          </p:nvSpPr>
          <p:spPr bwMode="auto">
            <a:xfrm>
              <a:off x="3792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49" name="Rectangle 13"/>
            <p:cNvSpPr>
              <a:spLocks noChangeArrowheads="1"/>
            </p:cNvSpPr>
            <p:nvPr/>
          </p:nvSpPr>
          <p:spPr bwMode="auto">
            <a:xfrm>
              <a:off x="3792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50" name="Rectangle 14"/>
            <p:cNvSpPr>
              <a:spLocks noChangeArrowheads="1"/>
            </p:cNvSpPr>
            <p:nvPr/>
          </p:nvSpPr>
          <p:spPr bwMode="auto">
            <a:xfrm>
              <a:off x="3792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51" name="Rectangle 15"/>
            <p:cNvSpPr>
              <a:spLocks noChangeArrowheads="1"/>
            </p:cNvSpPr>
            <p:nvPr/>
          </p:nvSpPr>
          <p:spPr bwMode="auto">
            <a:xfrm>
              <a:off x="1776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52" name="Rectangle 16"/>
            <p:cNvSpPr>
              <a:spLocks noChangeArrowheads="1"/>
            </p:cNvSpPr>
            <p:nvPr/>
          </p:nvSpPr>
          <p:spPr bwMode="auto">
            <a:xfrm>
              <a:off x="1776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53" name="Rectangle 17"/>
            <p:cNvSpPr>
              <a:spLocks noChangeArrowheads="1"/>
            </p:cNvSpPr>
            <p:nvPr/>
          </p:nvSpPr>
          <p:spPr bwMode="auto">
            <a:xfrm>
              <a:off x="1776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54" name="Rectangle 18"/>
            <p:cNvSpPr>
              <a:spLocks noChangeArrowheads="1"/>
            </p:cNvSpPr>
            <p:nvPr/>
          </p:nvSpPr>
          <p:spPr bwMode="auto">
            <a:xfrm>
              <a:off x="2448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55" name="Rectangle 19"/>
            <p:cNvSpPr>
              <a:spLocks noChangeArrowheads="1"/>
            </p:cNvSpPr>
            <p:nvPr/>
          </p:nvSpPr>
          <p:spPr bwMode="auto">
            <a:xfrm>
              <a:off x="2448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56" name="Rectangle 20"/>
            <p:cNvSpPr>
              <a:spLocks noChangeArrowheads="1"/>
            </p:cNvSpPr>
            <p:nvPr/>
          </p:nvSpPr>
          <p:spPr bwMode="auto">
            <a:xfrm>
              <a:off x="2448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58" name="Rectangle 22"/>
            <p:cNvSpPr>
              <a:spLocks noChangeArrowheads="1"/>
            </p:cNvSpPr>
            <p:nvPr/>
          </p:nvSpPr>
          <p:spPr bwMode="auto">
            <a:xfrm>
              <a:off x="2448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59" name="Rectangle 23"/>
            <p:cNvSpPr>
              <a:spLocks noChangeArrowheads="1"/>
            </p:cNvSpPr>
            <p:nvPr/>
          </p:nvSpPr>
          <p:spPr bwMode="auto">
            <a:xfrm>
              <a:off x="3792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60" name="Rectangle 24"/>
            <p:cNvSpPr>
              <a:spLocks noChangeArrowheads="1"/>
            </p:cNvSpPr>
            <p:nvPr/>
          </p:nvSpPr>
          <p:spPr bwMode="auto">
            <a:xfrm>
              <a:off x="1776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5561" name="Line 25"/>
            <p:cNvSpPr>
              <a:spLocks noChangeShapeType="1"/>
            </p:cNvSpPr>
            <p:nvPr/>
          </p:nvSpPr>
          <p:spPr bwMode="auto">
            <a:xfrm>
              <a:off x="1488" y="2352"/>
              <a:ext cx="3936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5562" name="Line 26"/>
            <p:cNvSpPr>
              <a:spLocks noChangeShapeType="1"/>
            </p:cNvSpPr>
            <p:nvPr/>
          </p:nvSpPr>
          <p:spPr bwMode="auto">
            <a:xfrm flipH="1" flipV="1">
              <a:off x="3120" y="480"/>
              <a:ext cx="0" cy="36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5563" name="Text Box 27"/>
            <p:cNvSpPr txBox="1">
              <a:spLocks noChangeArrowheads="1"/>
            </p:cNvSpPr>
            <p:nvPr/>
          </p:nvSpPr>
          <p:spPr bwMode="auto">
            <a:xfrm>
              <a:off x="5184" y="254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BFBFB"/>
                  </a:solidFill>
                </a:rPr>
                <a:t>Х</a:t>
              </a:r>
            </a:p>
          </p:txBody>
        </p:sp>
        <p:sp>
          <p:nvSpPr>
            <p:cNvPr id="65564" name="Text Box 28"/>
            <p:cNvSpPr txBox="1">
              <a:spLocks noChangeArrowheads="1"/>
            </p:cNvSpPr>
            <p:nvPr/>
          </p:nvSpPr>
          <p:spPr bwMode="auto">
            <a:xfrm>
              <a:off x="2784" y="43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8F8F8"/>
                  </a:solidFill>
                </a:rPr>
                <a:t>у</a:t>
              </a:r>
            </a:p>
          </p:txBody>
        </p:sp>
        <p:sp>
          <p:nvSpPr>
            <p:cNvPr id="65565" name="Text Box 29"/>
            <p:cNvSpPr txBox="1">
              <a:spLocks noChangeArrowheads="1"/>
            </p:cNvSpPr>
            <p:nvPr/>
          </p:nvSpPr>
          <p:spPr bwMode="auto">
            <a:xfrm>
              <a:off x="3120" y="369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65566" name="Text Box 30"/>
            <p:cNvSpPr txBox="1">
              <a:spLocks noChangeArrowheads="1"/>
            </p:cNvSpPr>
            <p:nvPr/>
          </p:nvSpPr>
          <p:spPr bwMode="auto">
            <a:xfrm>
              <a:off x="3120" y="7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65567" name="Text Box 31"/>
            <p:cNvSpPr txBox="1">
              <a:spLocks noChangeArrowheads="1"/>
            </p:cNvSpPr>
            <p:nvPr/>
          </p:nvSpPr>
          <p:spPr bwMode="auto">
            <a:xfrm>
              <a:off x="4464" y="206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65568" name="Text Box 32"/>
            <p:cNvSpPr txBox="1">
              <a:spLocks noChangeArrowheads="1"/>
            </p:cNvSpPr>
            <p:nvPr/>
          </p:nvSpPr>
          <p:spPr bwMode="auto">
            <a:xfrm>
              <a:off x="1488" y="235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1728" y="230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3072" y="3648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5604" name="Oval 68"/>
            <p:cNvSpPr>
              <a:spLocks noChangeArrowheads="1"/>
            </p:cNvSpPr>
            <p:nvPr/>
          </p:nvSpPr>
          <p:spPr bwMode="auto">
            <a:xfrm>
              <a:off x="3072" y="960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5605" name="Oval 69"/>
            <p:cNvSpPr>
              <a:spLocks noChangeArrowheads="1"/>
            </p:cNvSpPr>
            <p:nvPr/>
          </p:nvSpPr>
          <p:spPr bwMode="auto">
            <a:xfrm>
              <a:off x="4416" y="2256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5607" name="Rectangle 71"/>
            <p:cNvSpPr>
              <a:spLocks noChangeArrowheads="1"/>
            </p:cNvSpPr>
            <p:nvPr/>
          </p:nvSpPr>
          <p:spPr bwMode="auto">
            <a:xfrm>
              <a:off x="3120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5608" name="Group 72"/>
            <p:cNvGrpSpPr>
              <a:grpSpLocks/>
            </p:cNvGrpSpPr>
            <p:nvPr/>
          </p:nvGrpSpPr>
          <p:grpSpPr bwMode="auto">
            <a:xfrm>
              <a:off x="1200" y="336"/>
              <a:ext cx="4320" cy="3696"/>
              <a:chOff x="1200" y="336"/>
              <a:chExt cx="4320" cy="3696"/>
            </a:xfrm>
          </p:grpSpPr>
          <p:sp>
            <p:nvSpPr>
              <p:cNvPr id="65609" name="Text Box 73"/>
              <p:cNvSpPr txBox="1">
                <a:spLocks noChangeArrowheads="1"/>
              </p:cNvSpPr>
              <p:nvPr/>
            </p:nvSpPr>
            <p:spPr bwMode="auto">
              <a:xfrm>
                <a:off x="5040" y="336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</a:t>
                </a:r>
              </a:p>
            </p:txBody>
          </p:sp>
          <p:sp>
            <p:nvSpPr>
              <p:cNvPr id="65610" name="Text Box 74"/>
              <p:cNvSpPr txBox="1">
                <a:spLocks noChangeArrowheads="1"/>
              </p:cNvSpPr>
              <p:nvPr/>
            </p:nvSpPr>
            <p:spPr bwMode="auto">
              <a:xfrm>
                <a:off x="1344" y="38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II</a:t>
                </a:r>
              </a:p>
            </p:txBody>
          </p:sp>
          <p:sp>
            <p:nvSpPr>
              <p:cNvPr id="65611" name="Text Box 75"/>
              <p:cNvSpPr txBox="1">
                <a:spLocks noChangeArrowheads="1"/>
              </p:cNvSpPr>
              <p:nvPr/>
            </p:nvSpPr>
            <p:spPr bwMode="auto">
              <a:xfrm>
                <a:off x="1200" y="374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III</a:t>
                </a:r>
              </a:p>
            </p:txBody>
          </p:sp>
          <p:sp>
            <p:nvSpPr>
              <p:cNvPr id="65612" name="Text Box 76"/>
              <p:cNvSpPr txBox="1">
                <a:spLocks noChangeArrowheads="1"/>
              </p:cNvSpPr>
              <p:nvPr/>
            </p:nvSpPr>
            <p:spPr bwMode="auto">
              <a:xfrm>
                <a:off x="5088" y="374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IV</a:t>
                </a:r>
              </a:p>
            </p:txBody>
          </p:sp>
        </p:grpSp>
      </p:grpSp>
      <p:sp>
        <p:nvSpPr>
          <p:cNvPr id="65625" name="PubChord"/>
          <p:cNvSpPr>
            <a:spLocks noEditPoints="1" noChangeArrowheads="1"/>
          </p:cNvSpPr>
          <p:nvPr/>
        </p:nvSpPr>
        <p:spPr bwMode="auto">
          <a:xfrm rot="8205289">
            <a:off x="2819400" y="1600200"/>
            <a:ext cx="4214813" cy="4191000"/>
          </a:xfrm>
          <a:custGeom>
            <a:avLst/>
            <a:gdLst>
              <a:gd name="G0" fmla="+- 0 0 0"/>
              <a:gd name="G1" fmla="sin 10800 -8871711"/>
              <a:gd name="G2" fmla="cos 10800 -8871711"/>
              <a:gd name="G3" fmla="sin 10800 2809456"/>
              <a:gd name="G4" fmla="cos 10800 2809456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3113 w 21600"/>
              <a:gd name="T1" fmla="*/ 3212 h 21600"/>
              <a:gd name="T2" fmla="*/ 10914 w 21600"/>
              <a:gd name="T3" fmla="*/ 10679 h 21600"/>
              <a:gd name="T4" fmla="*/ 18715 w 21600"/>
              <a:gd name="T5" fmla="*/ 18147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3113" y="3212"/>
                </a:moveTo>
                <a:cubicBezTo>
                  <a:pt x="1118" y="5234"/>
                  <a:pt x="0" y="7959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803" y="21600"/>
                  <a:pt x="16671" y="20348"/>
                  <a:pt x="18715" y="18147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622" name="Rectangle 86"/>
          <p:cNvSpPr>
            <a:spLocks/>
          </p:cNvSpPr>
          <p:nvPr/>
        </p:nvSpPr>
        <p:spPr bwMode="auto">
          <a:xfrm>
            <a:off x="4724400" y="731838"/>
            <a:ext cx="121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</a:rPr>
              <a:t> </a:t>
            </a:r>
            <a:r>
              <a:rPr lang="en-US" sz="2400" i="1">
                <a:solidFill>
                  <a:srgbClr val="FFFF00"/>
                </a:solidFill>
              </a:rPr>
              <a:t>sin </a:t>
            </a:r>
            <a:r>
              <a:rPr lang="el-GR" sz="2800" i="1">
                <a:solidFill>
                  <a:srgbClr val="FFFF00"/>
                </a:solidFill>
                <a:cs typeface="Arial" charset="0"/>
              </a:rPr>
              <a:t>α</a:t>
            </a:r>
          </a:p>
        </p:txBody>
      </p:sp>
      <p:sp>
        <p:nvSpPr>
          <p:cNvPr id="65623" name="Line 87"/>
          <p:cNvSpPr>
            <a:spLocks noChangeShapeType="1"/>
          </p:cNvSpPr>
          <p:nvPr/>
        </p:nvSpPr>
        <p:spPr bwMode="auto">
          <a:xfrm flipV="1">
            <a:off x="4953000" y="762000"/>
            <a:ext cx="1588" cy="297180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626" name="Rectangle 90"/>
          <p:cNvSpPr>
            <a:spLocks/>
          </p:cNvSpPr>
          <p:nvPr/>
        </p:nvSpPr>
        <p:spPr bwMode="auto">
          <a:xfrm>
            <a:off x="3962400" y="2667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>
                <a:solidFill>
                  <a:srgbClr val="CC3300"/>
                </a:solidFill>
              </a:rPr>
              <a:t>+</a:t>
            </a:r>
          </a:p>
        </p:txBody>
      </p:sp>
      <p:sp>
        <p:nvSpPr>
          <p:cNvPr id="65627" name="Rectangle 91"/>
          <p:cNvSpPr>
            <a:spLocks/>
          </p:cNvSpPr>
          <p:nvPr/>
        </p:nvSpPr>
        <p:spPr bwMode="auto">
          <a:xfrm>
            <a:off x="5486400" y="2667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>
                <a:solidFill>
                  <a:srgbClr val="CC3300"/>
                </a:solidFill>
              </a:rPr>
              <a:t>+</a:t>
            </a:r>
          </a:p>
        </p:txBody>
      </p:sp>
      <p:sp>
        <p:nvSpPr>
          <p:cNvPr id="65630" name="PubChord"/>
          <p:cNvSpPr>
            <a:spLocks noEditPoints="1" noChangeArrowheads="1"/>
          </p:cNvSpPr>
          <p:nvPr/>
        </p:nvSpPr>
        <p:spPr bwMode="auto">
          <a:xfrm rot="-2613293">
            <a:off x="2819400" y="1676400"/>
            <a:ext cx="4214813" cy="4191000"/>
          </a:xfrm>
          <a:custGeom>
            <a:avLst/>
            <a:gdLst>
              <a:gd name="G0" fmla="+- 0 0 0"/>
              <a:gd name="G1" fmla="sin 10800 -8871711"/>
              <a:gd name="G2" fmla="cos 10800 -8871711"/>
              <a:gd name="G3" fmla="sin 10800 2809456"/>
              <a:gd name="G4" fmla="cos 10800 2809456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3113 w 21600"/>
              <a:gd name="T1" fmla="*/ 3212 h 21600"/>
              <a:gd name="T2" fmla="*/ 10914 w 21600"/>
              <a:gd name="T3" fmla="*/ 10679 h 21600"/>
              <a:gd name="T4" fmla="*/ 18715 w 21600"/>
              <a:gd name="T5" fmla="*/ 18147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3113" y="3212"/>
                </a:moveTo>
                <a:cubicBezTo>
                  <a:pt x="1118" y="5234"/>
                  <a:pt x="0" y="7959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803" y="21600"/>
                  <a:pt x="16671" y="20348"/>
                  <a:pt x="18715" y="18147"/>
                </a:cubicBezTo>
                <a:close/>
              </a:path>
            </a:pathLst>
          </a:custGeom>
          <a:solidFill>
            <a:srgbClr val="66FFFF"/>
          </a:solidFill>
          <a:ln w="9525">
            <a:solidFill>
              <a:srgbClr val="0099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631" name="Line 95"/>
          <p:cNvSpPr>
            <a:spLocks noChangeShapeType="1"/>
          </p:cNvSpPr>
          <p:nvPr/>
        </p:nvSpPr>
        <p:spPr bwMode="auto">
          <a:xfrm>
            <a:off x="4953000" y="3733800"/>
            <a:ext cx="1588" cy="27432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637" name="Rectangle 101"/>
          <p:cNvSpPr>
            <a:spLocks/>
          </p:cNvSpPr>
          <p:nvPr/>
        </p:nvSpPr>
        <p:spPr bwMode="auto">
          <a:xfrm>
            <a:off x="3962400" y="41148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600" b="1">
                <a:solidFill>
                  <a:srgbClr val="0033CC"/>
                </a:solidFill>
                <a:cs typeface="Arial" charset="0"/>
              </a:rPr>
              <a:t>–</a:t>
            </a:r>
            <a:r>
              <a:rPr lang="en-US" sz="3600" b="1">
                <a:solidFill>
                  <a:srgbClr val="FFFF00"/>
                </a:solidFill>
              </a:rPr>
              <a:t> </a:t>
            </a:r>
            <a:endParaRPr lang="ru-RU" sz="3600" b="1">
              <a:solidFill>
                <a:srgbClr val="FFFF00"/>
              </a:solidFill>
            </a:endParaRPr>
          </a:p>
        </p:txBody>
      </p:sp>
      <p:sp>
        <p:nvSpPr>
          <p:cNvPr id="65638" name="Rectangle 102"/>
          <p:cNvSpPr>
            <a:spLocks/>
          </p:cNvSpPr>
          <p:nvPr/>
        </p:nvSpPr>
        <p:spPr bwMode="auto">
          <a:xfrm>
            <a:off x="5410200" y="41148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600" b="1">
                <a:solidFill>
                  <a:srgbClr val="0033CC"/>
                </a:solidFill>
                <a:cs typeface="Arial" charset="0"/>
              </a:rPr>
              <a:t>–</a:t>
            </a:r>
            <a:r>
              <a:rPr lang="en-US" sz="3600" b="1">
                <a:solidFill>
                  <a:srgbClr val="FFFF00"/>
                </a:solidFill>
              </a:rPr>
              <a:t> </a:t>
            </a:r>
            <a:endParaRPr lang="ru-RU" sz="3600" b="1">
              <a:solidFill>
                <a:srgbClr val="FFFF00"/>
              </a:solidFill>
            </a:endParaRPr>
          </a:p>
        </p:txBody>
      </p:sp>
      <p:sp>
        <p:nvSpPr>
          <p:cNvPr id="65619" name="Oval 83"/>
          <p:cNvSpPr>
            <a:spLocks noChangeArrowheads="1"/>
          </p:cNvSpPr>
          <p:nvPr/>
        </p:nvSpPr>
        <p:spPr bwMode="auto">
          <a:xfrm>
            <a:off x="2819400" y="1600200"/>
            <a:ext cx="4267200" cy="4267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639" name="Line 103"/>
          <p:cNvSpPr>
            <a:spLocks noChangeShapeType="1"/>
          </p:cNvSpPr>
          <p:nvPr/>
        </p:nvSpPr>
        <p:spPr bwMode="auto">
          <a:xfrm>
            <a:off x="2438400" y="3733800"/>
            <a:ext cx="61722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641" name="Rectangle 10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640" name="Rectangle 104"/>
          <p:cNvSpPr>
            <a:spLocks noGrp="1"/>
          </p:cNvSpPr>
          <p:nvPr>
            <p:ph type="title" idx="4294967295"/>
          </p:nvPr>
        </p:nvSpPr>
        <p:spPr bwMode="auto">
          <a:xfrm>
            <a:off x="1258888" y="2878138"/>
            <a:ext cx="7558087" cy="1079500"/>
          </a:xfrm>
          <a:noFill/>
        </p:spPr>
        <p:txBody>
          <a:bodyPr/>
          <a:lstStyle/>
          <a:p>
            <a:pPr algn="ctr"/>
            <a:r>
              <a:rPr lang="ru-RU" sz="2400" b="1">
                <a:solidFill>
                  <a:srgbClr val="008000"/>
                </a:solidFill>
                <a:latin typeface="Arial" charset="0"/>
              </a:rPr>
              <a:t>Знаки функции </a:t>
            </a:r>
            <a:r>
              <a:rPr lang="ru-RU" sz="2400" b="1" i="1">
                <a:solidFill>
                  <a:srgbClr val="008000"/>
                </a:solidFill>
                <a:latin typeface="Arial" charset="0"/>
              </a:rPr>
              <a:t>sin </a:t>
            </a:r>
            <a:r>
              <a:rPr lang="ru-RU" sz="3200" b="1" i="1">
                <a:solidFill>
                  <a:srgbClr val="008000"/>
                </a:solidFill>
                <a:latin typeface="Arial" charset="0"/>
              </a:rPr>
              <a:t>α</a:t>
            </a:r>
            <a:r>
              <a:rPr lang="ru-RU" i="1">
                <a:solidFill>
                  <a:srgbClr val="008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5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5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5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5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5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5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5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5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5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5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5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5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5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5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65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5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65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5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625" grpId="0" animBg="1"/>
      <p:bldP spid="65622" grpId="0"/>
      <p:bldP spid="65623" grpId="0" animBg="1"/>
      <p:bldP spid="65626" grpId="0"/>
      <p:bldP spid="65627" grpId="0"/>
      <p:bldP spid="65630" grpId="0" animBg="1"/>
      <p:bldP spid="65631" grpId="0" animBg="1"/>
      <p:bldP spid="65637" grpId="0"/>
      <p:bldP spid="65638" grpId="0"/>
      <p:bldP spid="65641" grpId="0" animBg="1"/>
      <p:bldP spid="656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2"/>
          <p:cNvGrpSpPr>
            <a:grpSpLocks/>
          </p:cNvGrpSpPr>
          <p:nvPr/>
        </p:nvGrpSpPr>
        <p:grpSpPr bwMode="auto">
          <a:xfrm>
            <a:off x="1066800" y="0"/>
            <a:ext cx="8077200" cy="6858000"/>
            <a:chOff x="672" y="0"/>
            <a:chExt cx="5088" cy="4320"/>
          </a:xfrm>
        </p:grpSpPr>
        <p:sp>
          <p:nvSpPr>
            <p:cNvPr id="67587" name="Rectangle 3"/>
            <p:cNvSpPr>
              <a:spLocks noChangeArrowheads="1"/>
            </p:cNvSpPr>
            <p:nvPr/>
          </p:nvSpPr>
          <p:spPr bwMode="auto">
            <a:xfrm>
              <a:off x="672" y="0"/>
              <a:ext cx="5088" cy="4320"/>
            </a:xfrm>
            <a:prstGeom prst="rect">
              <a:avLst/>
            </a:prstGeom>
            <a:solidFill>
              <a:srgbClr val="336600"/>
            </a:solidFill>
            <a:ln w="7620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/>
            </a:p>
          </p:txBody>
        </p:sp>
        <p:sp>
          <p:nvSpPr>
            <p:cNvPr id="67588" name="Rectangle 4"/>
            <p:cNvSpPr>
              <a:spLocks noChangeArrowheads="1"/>
            </p:cNvSpPr>
            <p:nvPr/>
          </p:nvSpPr>
          <p:spPr bwMode="auto">
            <a:xfrm>
              <a:off x="3120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89" name="Rectangle 5"/>
            <p:cNvSpPr>
              <a:spLocks noChangeArrowheads="1"/>
            </p:cNvSpPr>
            <p:nvPr/>
          </p:nvSpPr>
          <p:spPr bwMode="auto">
            <a:xfrm>
              <a:off x="3120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0" name="Rectangle 6"/>
            <p:cNvSpPr>
              <a:spLocks noChangeArrowheads="1"/>
            </p:cNvSpPr>
            <p:nvPr/>
          </p:nvSpPr>
          <p:spPr bwMode="auto">
            <a:xfrm>
              <a:off x="3120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1" name="Rectangle 7"/>
            <p:cNvSpPr>
              <a:spLocks noChangeArrowheads="1"/>
            </p:cNvSpPr>
            <p:nvPr/>
          </p:nvSpPr>
          <p:spPr bwMode="auto">
            <a:xfrm>
              <a:off x="3792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2" name="Rectangle 8"/>
            <p:cNvSpPr>
              <a:spLocks noChangeArrowheads="1"/>
            </p:cNvSpPr>
            <p:nvPr/>
          </p:nvSpPr>
          <p:spPr bwMode="auto">
            <a:xfrm>
              <a:off x="3792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3" name="Rectangle 9"/>
            <p:cNvSpPr>
              <a:spLocks noChangeArrowheads="1"/>
            </p:cNvSpPr>
            <p:nvPr/>
          </p:nvSpPr>
          <p:spPr bwMode="auto">
            <a:xfrm>
              <a:off x="3792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4" name="Rectangle 10"/>
            <p:cNvSpPr>
              <a:spLocks noChangeArrowheads="1"/>
            </p:cNvSpPr>
            <p:nvPr/>
          </p:nvSpPr>
          <p:spPr bwMode="auto">
            <a:xfrm>
              <a:off x="1776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5" name="Rectangle 11"/>
            <p:cNvSpPr>
              <a:spLocks noChangeArrowheads="1"/>
            </p:cNvSpPr>
            <p:nvPr/>
          </p:nvSpPr>
          <p:spPr bwMode="auto">
            <a:xfrm>
              <a:off x="1776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6" name="Rectangle 12"/>
            <p:cNvSpPr>
              <a:spLocks noChangeArrowheads="1"/>
            </p:cNvSpPr>
            <p:nvPr/>
          </p:nvSpPr>
          <p:spPr bwMode="auto">
            <a:xfrm>
              <a:off x="1776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7" name="Rectangle 13"/>
            <p:cNvSpPr>
              <a:spLocks noChangeArrowheads="1"/>
            </p:cNvSpPr>
            <p:nvPr/>
          </p:nvSpPr>
          <p:spPr bwMode="auto">
            <a:xfrm>
              <a:off x="2448" y="2352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8" name="Rectangle 14"/>
            <p:cNvSpPr>
              <a:spLocks noChangeArrowheads="1"/>
            </p:cNvSpPr>
            <p:nvPr/>
          </p:nvSpPr>
          <p:spPr bwMode="auto">
            <a:xfrm>
              <a:off x="2448" y="1680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599" name="Rectangle 15"/>
            <p:cNvSpPr>
              <a:spLocks noChangeArrowheads="1"/>
            </p:cNvSpPr>
            <p:nvPr/>
          </p:nvSpPr>
          <p:spPr bwMode="auto">
            <a:xfrm>
              <a:off x="2448" y="1008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0" name="Rectangle 16"/>
            <p:cNvSpPr>
              <a:spLocks noChangeArrowheads="1"/>
            </p:cNvSpPr>
            <p:nvPr/>
          </p:nvSpPr>
          <p:spPr bwMode="auto">
            <a:xfrm>
              <a:off x="2448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1" name="Rectangle 17"/>
            <p:cNvSpPr>
              <a:spLocks noChangeArrowheads="1"/>
            </p:cNvSpPr>
            <p:nvPr/>
          </p:nvSpPr>
          <p:spPr bwMode="auto">
            <a:xfrm>
              <a:off x="3792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2" name="Rectangle 18"/>
            <p:cNvSpPr>
              <a:spLocks noChangeArrowheads="1"/>
            </p:cNvSpPr>
            <p:nvPr/>
          </p:nvSpPr>
          <p:spPr bwMode="auto">
            <a:xfrm>
              <a:off x="1776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7603" name="Line 19"/>
            <p:cNvSpPr>
              <a:spLocks noChangeShapeType="1"/>
            </p:cNvSpPr>
            <p:nvPr/>
          </p:nvSpPr>
          <p:spPr bwMode="auto">
            <a:xfrm>
              <a:off x="1488" y="2352"/>
              <a:ext cx="3936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04" name="Line 20"/>
            <p:cNvSpPr>
              <a:spLocks noChangeShapeType="1"/>
            </p:cNvSpPr>
            <p:nvPr/>
          </p:nvSpPr>
          <p:spPr bwMode="auto">
            <a:xfrm flipH="1" flipV="1">
              <a:off x="3120" y="480"/>
              <a:ext cx="0" cy="36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7605" name="Text Box 21"/>
            <p:cNvSpPr txBox="1">
              <a:spLocks noChangeArrowheads="1"/>
            </p:cNvSpPr>
            <p:nvPr/>
          </p:nvSpPr>
          <p:spPr bwMode="auto">
            <a:xfrm>
              <a:off x="5184" y="2544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>
                  <a:solidFill>
                    <a:srgbClr val="FBFBFB"/>
                  </a:solidFill>
                </a:rPr>
                <a:t>Х</a:t>
              </a:r>
            </a:p>
          </p:txBody>
        </p:sp>
        <p:sp>
          <p:nvSpPr>
            <p:cNvPr id="67606" name="Text Box 22"/>
            <p:cNvSpPr txBox="1">
              <a:spLocks noChangeArrowheads="1"/>
            </p:cNvSpPr>
            <p:nvPr/>
          </p:nvSpPr>
          <p:spPr bwMode="auto">
            <a:xfrm>
              <a:off x="2784" y="43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8F8F8"/>
                  </a:solidFill>
                </a:rPr>
                <a:t>у</a:t>
              </a:r>
            </a:p>
          </p:txBody>
        </p:sp>
        <p:sp>
          <p:nvSpPr>
            <p:cNvPr id="67607" name="Text Box 23"/>
            <p:cNvSpPr txBox="1">
              <a:spLocks noChangeArrowheads="1"/>
            </p:cNvSpPr>
            <p:nvPr/>
          </p:nvSpPr>
          <p:spPr bwMode="auto">
            <a:xfrm>
              <a:off x="3120" y="3696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67608" name="Text Box 24"/>
            <p:cNvSpPr txBox="1">
              <a:spLocks noChangeArrowheads="1"/>
            </p:cNvSpPr>
            <p:nvPr/>
          </p:nvSpPr>
          <p:spPr bwMode="auto">
            <a:xfrm>
              <a:off x="3120" y="76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67609" name="Text Box 25"/>
            <p:cNvSpPr txBox="1">
              <a:spLocks noChangeArrowheads="1"/>
            </p:cNvSpPr>
            <p:nvPr/>
          </p:nvSpPr>
          <p:spPr bwMode="auto">
            <a:xfrm>
              <a:off x="4464" y="206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1</a:t>
              </a:r>
            </a:p>
          </p:txBody>
        </p:sp>
        <p:sp>
          <p:nvSpPr>
            <p:cNvPr id="67610" name="Text Box 26"/>
            <p:cNvSpPr txBox="1">
              <a:spLocks noChangeArrowheads="1"/>
            </p:cNvSpPr>
            <p:nvPr/>
          </p:nvSpPr>
          <p:spPr bwMode="auto">
            <a:xfrm>
              <a:off x="1488" y="235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>
                  <a:solidFill>
                    <a:srgbClr val="FFFF00"/>
                  </a:solidFill>
                </a:rPr>
                <a:t>-1</a:t>
              </a:r>
            </a:p>
          </p:txBody>
        </p:sp>
        <p:sp>
          <p:nvSpPr>
            <p:cNvPr id="67611" name="Oval 27"/>
            <p:cNvSpPr>
              <a:spLocks noChangeArrowheads="1"/>
            </p:cNvSpPr>
            <p:nvPr/>
          </p:nvSpPr>
          <p:spPr bwMode="auto">
            <a:xfrm>
              <a:off x="1728" y="2304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7612" name="Oval 28"/>
            <p:cNvSpPr>
              <a:spLocks noChangeArrowheads="1"/>
            </p:cNvSpPr>
            <p:nvPr/>
          </p:nvSpPr>
          <p:spPr bwMode="auto">
            <a:xfrm>
              <a:off x="3072" y="3648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7613" name="Oval 29"/>
            <p:cNvSpPr>
              <a:spLocks noChangeArrowheads="1"/>
            </p:cNvSpPr>
            <p:nvPr/>
          </p:nvSpPr>
          <p:spPr bwMode="auto">
            <a:xfrm>
              <a:off x="3072" y="960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7614" name="Oval 30"/>
            <p:cNvSpPr>
              <a:spLocks noChangeArrowheads="1"/>
            </p:cNvSpPr>
            <p:nvPr/>
          </p:nvSpPr>
          <p:spPr bwMode="auto">
            <a:xfrm>
              <a:off x="4416" y="2256"/>
              <a:ext cx="113" cy="113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1800">
                <a:solidFill>
                  <a:srgbClr val="FF3300"/>
                </a:solidFill>
              </a:endParaRPr>
            </a:p>
          </p:txBody>
        </p:sp>
        <p:sp>
          <p:nvSpPr>
            <p:cNvPr id="67616" name="Rectangle 32"/>
            <p:cNvSpPr>
              <a:spLocks noChangeArrowheads="1"/>
            </p:cNvSpPr>
            <p:nvPr/>
          </p:nvSpPr>
          <p:spPr bwMode="auto">
            <a:xfrm>
              <a:off x="3120" y="3024"/>
              <a:ext cx="680" cy="680"/>
            </a:xfrm>
            <a:prstGeom prst="rect">
              <a:avLst/>
            </a:prstGeom>
            <a:noFill/>
            <a:ln w="3175">
              <a:solidFill>
                <a:srgbClr val="F8F8F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7617" name="Group 33"/>
            <p:cNvGrpSpPr>
              <a:grpSpLocks/>
            </p:cNvGrpSpPr>
            <p:nvPr/>
          </p:nvGrpSpPr>
          <p:grpSpPr bwMode="auto">
            <a:xfrm>
              <a:off x="1200" y="336"/>
              <a:ext cx="4320" cy="3696"/>
              <a:chOff x="1200" y="336"/>
              <a:chExt cx="4320" cy="3696"/>
            </a:xfrm>
          </p:grpSpPr>
          <p:sp>
            <p:nvSpPr>
              <p:cNvPr id="67618" name="Text Box 34"/>
              <p:cNvSpPr txBox="1">
                <a:spLocks noChangeArrowheads="1"/>
              </p:cNvSpPr>
              <p:nvPr/>
            </p:nvSpPr>
            <p:spPr bwMode="auto">
              <a:xfrm>
                <a:off x="5040" y="336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</a:t>
                </a:r>
              </a:p>
            </p:txBody>
          </p:sp>
          <p:sp>
            <p:nvSpPr>
              <p:cNvPr id="67619" name="Text Box 35"/>
              <p:cNvSpPr txBox="1">
                <a:spLocks noChangeArrowheads="1"/>
              </p:cNvSpPr>
              <p:nvPr/>
            </p:nvSpPr>
            <p:spPr bwMode="auto">
              <a:xfrm>
                <a:off x="1344" y="38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II</a:t>
                </a:r>
              </a:p>
            </p:txBody>
          </p:sp>
          <p:sp>
            <p:nvSpPr>
              <p:cNvPr id="67620" name="Text Box 36"/>
              <p:cNvSpPr txBox="1">
                <a:spLocks noChangeArrowheads="1"/>
              </p:cNvSpPr>
              <p:nvPr/>
            </p:nvSpPr>
            <p:spPr bwMode="auto">
              <a:xfrm>
                <a:off x="1200" y="374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III</a:t>
                </a:r>
              </a:p>
            </p:txBody>
          </p:sp>
          <p:sp>
            <p:nvSpPr>
              <p:cNvPr id="67621" name="Text Box 37"/>
              <p:cNvSpPr txBox="1">
                <a:spLocks noChangeArrowheads="1"/>
              </p:cNvSpPr>
              <p:nvPr/>
            </p:nvSpPr>
            <p:spPr bwMode="auto">
              <a:xfrm>
                <a:off x="5088" y="374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1">
                    <a:solidFill>
                      <a:srgbClr val="F8F8F8"/>
                    </a:solidFill>
                    <a:cs typeface="Arial" charset="0"/>
                  </a:rPr>
                  <a:t>IV</a:t>
                </a:r>
              </a:p>
            </p:txBody>
          </p:sp>
        </p:grpSp>
      </p:grpSp>
      <p:sp>
        <p:nvSpPr>
          <p:cNvPr id="67622" name="PubChord"/>
          <p:cNvSpPr>
            <a:spLocks noEditPoints="1" noChangeArrowheads="1"/>
          </p:cNvSpPr>
          <p:nvPr/>
        </p:nvSpPr>
        <p:spPr bwMode="auto">
          <a:xfrm rot="13558377">
            <a:off x="2808288" y="1622425"/>
            <a:ext cx="4279900" cy="4191000"/>
          </a:xfrm>
          <a:custGeom>
            <a:avLst/>
            <a:gdLst>
              <a:gd name="G0" fmla="+- 0 0 0"/>
              <a:gd name="G1" fmla="sin 10800 -8871711"/>
              <a:gd name="G2" fmla="cos 10800 -8871711"/>
              <a:gd name="G3" fmla="sin 10800 2809456"/>
              <a:gd name="G4" fmla="cos 10800 2809456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3113 w 21600"/>
              <a:gd name="T1" fmla="*/ 3212 h 21600"/>
              <a:gd name="T2" fmla="*/ 10914 w 21600"/>
              <a:gd name="T3" fmla="*/ 10679 h 21600"/>
              <a:gd name="T4" fmla="*/ 18715 w 21600"/>
              <a:gd name="T5" fmla="*/ 18147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3113" y="3212"/>
                </a:moveTo>
                <a:cubicBezTo>
                  <a:pt x="1118" y="5234"/>
                  <a:pt x="0" y="7959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803" y="21600"/>
                  <a:pt x="16671" y="20348"/>
                  <a:pt x="18715" y="18147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623" name="Rectangle 39"/>
          <p:cNvSpPr>
            <a:spLocks/>
          </p:cNvSpPr>
          <p:nvPr/>
        </p:nvSpPr>
        <p:spPr bwMode="auto">
          <a:xfrm>
            <a:off x="7696200" y="2971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>
                <a:solidFill>
                  <a:srgbClr val="FFFF00"/>
                </a:solidFill>
              </a:rPr>
              <a:t>cos</a:t>
            </a:r>
            <a:r>
              <a:rPr lang="en-US" sz="2400" i="1">
                <a:solidFill>
                  <a:srgbClr val="FFFF00"/>
                </a:solidFill>
              </a:rPr>
              <a:t> </a:t>
            </a:r>
            <a:r>
              <a:rPr lang="el-GR" sz="2800" i="1">
                <a:solidFill>
                  <a:srgbClr val="FFFF00"/>
                </a:solidFill>
                <a:cs typeface="Arial" charset="0"/>
              </a:rPr>
              <a:t>α</a:t>
            </a:r>
          </a:p>
        </p:txBody>
      </p:sp>
      <p:sp>
        <p:nvSpPr>
          <p:cNvPr id="67624" name="Freeform 40"/>
          <p:cNvSpPr>
            <a:spLocks/>
          </p:cNvSpPr>
          <p:nvPr/>
        </p:nvSpPr>
        <p:spPr bwMode="auto">
          <a:xfrm>
            <a:off x="4953000" y="3733800"/>
            <a:ext cx="3657600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304" y="0"/>
              </a:cxn>
            </a:cxnLst>
            <a:rect l="0" t="0" r="r" b="b"/>
            <a:pathLst>
              <a:path w="2304" h="1">
                <a:moveTo>
                  <a:pt x="0" y="0"/>
                </a:moveTo>
                <a:lnTo>
                  <a:pt x="2304" y="0"/>
                </a:lnTo>
              </a:path>
            </a:pathLst>
          </a:cu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626" name="Rectangle 42"/>
          <p:cNvSpPr>
            <a:spLocks/>
          </p:cNvSpPr>
          <p:nvPr/>
        </p:nvSpPr>
        <p:spPr bwMode="auto">
          <a:xfrm>
            <a:off x="5486400" y="2667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>
                <a:solidFill>
                  <a:srgbClr val="CC3300"/>
                </a:solidFill>
              </a:rPr>
              <a:t>+</a:t>
            </a:r>
          </a:p>
        </p:txBody>
      </p:sp>
      <p:sp>
        <p:nvSpPr>
          <p:cNvPr id="67627" name="PubChord"/>
          <p:cNvSpPr>
            <a:spLocks noEditPoints="1" noChangeArrowheads="1"/>
          </p:cNvSpPr>
          <p:nvPr/>
        </p:nvSpPr>
        <p:spPr bwMode="auto">
          <a:xfrm rot="2739794">
            <a:off x="2820193" y="1675607"/>
            <a:ext cx="4214813" cy="4191000"/>
          </a:xfrm>
          <a:custGeom>
            <a:avLst/>
            <a:gdLst>
              <a:gd name="G0" fmla="+- 0 0 0"/>
              <a:gd name="G1" fmla="sin 10800 -8871711"/>
              <a:gd name="G2" fmla="cos 10800 -8871711"/>
              <a:gd name="G3" fmla="sin 10800 2854175"/>
              <a:gd name="G4" fmla="cos 10800 2854175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3113 w 21600"/>
              <a:gd name="T1" fmla="*/ 3212 h 21600"/>
              <a:gd name="T2" fmla="*/ 10870 w 21600"/>
              <a:gd name="T3" fmla="*/ 10726 h 21600"/>
              <a:gd name="T4" fmla="*/ 18627 w 21600"/>
              <a:gd name="T5" fmla="*/ 18241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3113" y="3212"/>
                </a:moveTo>
                <a:cubicBezTo>
                  <a:pt x="1118" y="5234"/>
                  <a:pt x="0" y="7959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759" y="21600"/>
                  <a:pt x="16588" y="20385"/>
                  <a:pt x="18627" y="18241"/>
                </a:cubicBezTo>
                <a:close/>
              </a:path>
            </a:pathLst>
          </a:custGeom>
          <a:solidFill>
            <a:srgbClr val="66FFFF"/>
          </a:solidFill>
          <a:ln w="9525">
            <a:solidFill>
              <a:srgbClr val="0099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628" name="Line 44"/>
          <p:cNvSpPr>
            <a:spLocks noChangeShapeType="1"/>
          </p:cNvSpPr>
          <p:nvPr/>
        </p:nvSpPr>
        <p:spPr bwMode="auto">
          <a:xfrm rot="5400000">
            <a:off x="3580606" y="2362994"/>
            <a:ext cx="1588" cy="27432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629" name="Rectangle 45"/>
          <p:cNvSpPr>
            <a:spLocks/>
          </p:cNvSpPr>
          <p:nvPr/>
        </p:nvSpPr>
        <p:spPr bwMode="auto">
          <a:xfrm>
            <a:off x="3962400" y="41148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600" b="1">
                <a:solidFill>
                  <a:srgbClr val="0033CC"/>
                </a:solidFill>
                <a:cs typeface="Arial" charset="0"/>
              </a:rPr>
              <a:t>–</a:t>
            </a:r>
            <a:r>
              <a:rPr lang="en-US" sz="3600" b="1">
                <a:solidFill>
                  <a:srgbClr val="FFFF00"/>
                </a:solidFill>
              </a:rPr>
              <a:t> </a:t>
            </a:r>
            <a:endParaRPr lang="ru-RU" sz="3600" b="1">
              <a:solidFill>
                <a:srgbClr val="FFFF00"/>
              </a:solidFill>
            </a:endParaRPr>
          </a:p>
        </p:txBody>
      </p:sp>
      <p:sp>
        <p:nvSpPr>
          <p:cNvPr id="67630" name="Rectangle 46"/>
          <p:cNvSpPr>
            <a:spLocks/>
          </p:cNvSpPr>
          <p:nvPr/>
        </p:nvSpPr>
        <p:spPr bwMode="auto">
          <a:xfrm>
            <a:off x="5410200" y="4114800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600" b="1">
                <a:solidFill>
                  <a:srgbClr val="CC3300"/>
                </a:solidFill>
                <a:cs typeface="Arial" charset="0"/>
              </a:rPr>
              <a:t>+</a:t>
            </a:r>
            <a:r>
              <a:rPr lang="en-US" sz="3600" b="1">
                <a:solidFill>
                  <a:srgbClr val="FFFF00"/>
                </a:solidFill>
              </a:rPr>
              <a:t> </a:t>
            </a:r>
            <a:endParaRPr lang="ru-RU" sz="3600" b="1">
              <a:solidFill>
                <a:srgbClr val="FFFF00"/>
              </a:solidFill>
            </a:endParaRPr>
          </a:p>
        </p:txBody>
      </p:sp>
      <p:sp>
        <p:nvSpPr>
          <p:cNvPr id="67631" name="Oval 47"/>
          <p:cNvSpPr>
            <a:spLocks noChangeArrowheads="1"/>
          </p:cNvSpPr>
          <p:nvPr/>
        </p:nvSpPr>
        <p:spPr bwMode="auto">
          <a:xfrm rot="5400000">
            <a:off x="2819400" y="1600200"/>
            <a:ext cx="4267200" cy="4267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32" name="Freeform 48"/>
          <p:cNvSpPr>
            <a:spLocks/>
          </p:cNvSpPr>
          <p:nvPr/>
        </p:nvSpPr>
        <p:spPr bwMode="auto">
          <a:xfrm>
            <a:off x="4946650" y="781050"/>
            <a:ext cx="6350" cy="5695950"/>
          </a:xfrm>
          <a:custGeom>
            <a:avLst/>
            <a:gdLst/>
            <a:ahLst/>
            <a:cxnLst>
              <a:cxn ang="0">
                <a:pos x="0" y="3588"/>
              </a:cxn>
              <a:cxn ang="0">
                <a:pos x="0" y="0"/>
              </a:cxn>
              <a:cxn ang="0">
                <a:pos x="4" y="0"/>
              </a:cxn>
            </a:cxnLst>
            <a:rect l="0" t="0" r="r" b="b"/>
            <a:pathLst>
              <a:path w="4" h="3588">
                <a:moveTo>
                  <a:pt x="0" y="3588"/>
                </a:moveTo>
                <a:lnTo>
                  <a:pt x="0" y="0"/>
                </a:lnTo>
                <a:lnTo>
                  <a:pt x="4" y="0"/>
                </a:lnTo>
              </a:path>
            </a:pathLst>
          </a:cu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625" name="Rectangle 41"/>
          <p:cNvSpPr>
            <a:spLocks/>
          </p:cNvSpPr>
          <p:nvPr/>
        </p:nvSpPr>
        <p:spPr bwMode="auto">
          <a:xfrm>
            <a:off x="3962400" y="2667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600" b="1">
                <a:solidFill>
                  <a:srgbClr val="0033CC"/>
                </a:solidFill>
                <a:cs typeface="Arial" charset="0"/>
              </a:rPr>
              <a:t>–</a:t>
            </a:r>
            <a:endParaRPr lang="ru-RU" sz="3600" b="1">
              <a:solidFill>
                <a:srgbClr val="0033CC"/>
              </a:solidFill>
              <a:cs typeface="Arial" charset="0"/>
            </a:endParaRPr>
          </a:p>
        </p:txBody>
      </p:sp>
      <p:sp>
        <p:nvSpPr>
          <p:cNvPr id="67633" name="Rectangle 4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7634" name="Rectangle 50"/>
          <p:cNvSpPr>
            <a:spLocks noGrp="1"/>
          </p:cNvSpPr>
          <p:nvPr>
            <p:ph type="title" idx="4294967295"/>
          </p:nvPr>
        </p:nvSpPr>
        <p:spPr bwMode="auto">
          <a:xfrm>
            <a:off x="1258888" y="2878138"/>
            <a:ext cx="7558087" cy="1079500"/>
          </a:xfrm>
          <a:noFill/>
        </p:spPr>
        <p:txBody>
          <a:bodyPr/>
          <a:lstStyle/>
          <a:p>
            <a:pPr algn="ctr"/>
            <a:r>
              <a:rPr lang="ru-RU" sz="2400" b="1">
                <a:solidFill>
                  <a:srgbClr val="008000"/>
                </a:solidFill>
                <a:latin typeface="Arial" charset="0"/>
              </a:rPr>
              <a:t>Знаки функции </a:t>
            </a:r>
            <a:r>
              <a:rPr lang="en-US" sz="2400" b="1" i="1">
                <a:solidFill>
                  <a:srgbClr val="008000"/>
                </a:solidFill>
                <a:latin typeface="Arial" charset="0"/>
              </a:rPr>
              <a:t>cos</a:t>
            </a:r>
            <a:r>
              <a:rPr lang="ru-RU" sz="2400" b="1" i="1">
                <a:solidFill>
                  <a:srgbClr val="008000"/>
                </a:solidFill>
                <a:latin typeface="Arial" charset="0"/>
              </a:rPr>
              <a:t> </a:t>
            </a:r>
            <a:r>
              <a:rPr lang="ru-RU" sz="3200" b="1" i="1">
                <a:solidFill>
                  <a:srgbClr val="008000"/>
                </a:solidFill>
                <a:latin typeface="Arial" charset="0"/>
              </a:rPr>
              <a:t>α</a:t>
            </a:r>
            <a:r>
              <a:rPr lang="ru-RU" sz="2400" b="1" i="1">
                <a:solidFill>
                  <a:srgbClr val="008000"/>
                </a:solidFill>
                <a:latin typeface="Arial" charset="0"/>
              </a:rPr>
              <a:t>.</a:t>
            </a:r>
            <a:r>
              <a:rPr lang="ru-RU" i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7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7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7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7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7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7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7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7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7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7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7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7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67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67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7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7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7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7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22" grpId="0" animBg="1"/>
      <p:bldP spid="67623" grpId="0"/>
      <p:bldP spid="67624" grpId="0" animBg="1"/>
      <p:bldP spid="67626" grpId="0"/>
      <p:bldP spid="67627" grpId="0" animBg="1"/>
      <p:bldP spid="67628" grpId="0" animBg="1"/>
      <p:bldP spid="67629" grpId="0"/>
      <p:bldP spid="67630" grpId="0"/>
      <p:bldP spid="67625" grpId="0"/>
      <p:bldP spid="67633" grpId="0" animBg="1"/>
      <p:bldP spid="67634" grpId="0"/>
    </p:bldLst>
  </p:timing>
</p:sld>
</file>

<file path=ppt/theme/theme1.xml><?xml version="1.0" encoding="utf-8"?>
<a:theme xmlns:a="http://schemas.openxmlformats.org/drawingml/2006/main" name="1_Солнцестояние">
  <a:themeElements>
    <a:clrScheme name="1_Солнцестояние 1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FFFFFF"/>
      </a:accent3>
      <a:accent4>
        <a:srgbClr val="000000"/>
      </a:accent4>
      <a:accent5>
        <a:srgbClr val="AEC7D0"/>
      </a:accent5>
      <a:accent6>
        <a:srgbClr val="E6A608"/>
      </a:accent6>
      <a:hlink>
        <a:srgbClr val="8DC765"/>
      </a:hlink>
      <a:folHlink>
        <a:srgbClr val="AA8A14"/>
      </a:folHlink>
    </a:clrScheme>
    <a:fontScheme name="1_Солнцестояние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олнцестояние 1">
        <a:dk1>
          <a:srgbClr val="000000"/>
        </a:dk1>
        <a:lt1>
          <a:srgbClr val="FFFFFF"/>
        </a:lt1>
        <a:dk2>
          <a:srgbClr val="4F271C"/>
        </a:dk2>
        <a:lt2>
          <a:srgbClr val="E7DEC9"/>
        </a:lt2>
        <a:accent1>
          <a:srgbClr val="3891A7"/>
        </a:accent1>
        <a:accent2>
          <a:srgbClr val="FEB80A"/>
        </a:accent2>
        <a:accent3>
          <a:srgbClr val="FFFFFF"/>
        </a:accent3>
        <a:accent4>
          <a:srgbClr val="000000"/>
        </a:accent4>
        <a:accent5>
          <a:srgbClr val="AEC7D0"/>
        </a:accent5>
        <a:accent6>
          <a:srgbClr val="E6A608"/>
        </a:accent6>
        <a:hlink>
          <a:srgbClr val="8DC765"/>
        </a:hlink>
        <a:folHlink>
          <a:srgbClr val="AA8A1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1521</TotalTime>
  <Words>380</Words>
  <Application>Microsoft Office PowerPoint</Application>
  <PresentationFormat>Экран (4:3)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1_Солнцестояние</vt:lpstr>
      <vt:lpstr>Формула</vt:lpstr>
      <vt:lpstr>Microsoft Equation 3.0</vt:lpstr>
      <vt:lpstr>Тригонометрия.  Единичная окружность</vt:lpstr>
      <vt:lpstr>Положительные и отрицательные значения углов в радианах на единичной окружности.</vt:lpstr>
      <vt:lpstr>Определение синуса и косинуса угла  на единичной окружности.</vt:lpstr>
      <vt:lpstr>Табличные значения для синуса  в порядке возрастания.</vt:lpstr>
      <vt:lpstr>Табличные значения для косинуса  в порядке возрастания.</vt:lpstr>
      <vt:lpstr>Табличные значения для тангенса   в порядке возрастания.</vt:lpstr>
      <vt:lpstr>Табличные значения для котангенса  в порядке возрастания.</vt:lpstr>
      <vt:lpstr>Знаки функции sin α.</vt:lpstr>
      <vt:lpstr>Знаки функции cos α. </vt:lpstr>
      <vt:lpstr>Знаки функций tg α и ctg α. 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Тригонометрия. Единичная окружность.</dc:subject>
  <dc:creator>Патракеева Елена Валерьевна,МОУ"Ошевенская СОШ"</dc:creator>
  <cp:lastModifiedBy>Speed_XP</cp:lastModifiedBy>
  <cp:revision>35</cp:revision>
  <cp:lastPrinted>1601-01-01T00:00:00Z</cp:lastPrinted>
  <dcterms:created xsi:type="dcterms:W3CDTF">1601-01-01T00:00:00Z</dcterms:created>
  <dcterms:modified xsi:type="dcterms:W3CDTF">2013-06-28T05:13:27Z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